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6"/>
    <p:restoredTop sz="94698"/>
  </p:normalViewPr>
  <p:slideViewPr>
    <p:cSldViewPr snapToGrid="0">
      <p:cViewPr varScale="1">
        <p:scale>
          <a:sx n="157" d="100"/>
          <a:sy n="157" d="100"/>
        </p:scale>
        <p:origin x="1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4335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6987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19856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827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6.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8.m4a"/><Relationship Id="rId7" Type="http://schemas.openxmlformats.org/officeDocument/2006/relationships/image" Target="../media/image3.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hyperlink" Target="https://bookshelf.vitalsource.com/books/9780132981972" TargetMode="External"/><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Jason Farrell</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1" name="Audio 10">
            <a:extLst>
              <a:ext uri="{FF2B5EF4-FFF2-40B4-BE49-F238E27FC236}">
                <a16:creationId xmlns:a16="http://schemas.microsoft.com/office/drawing/2014/main" id="{70FA0B6D-4D02-4423-74A1-3691979A8D8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546"/>
    </mc:Choice>
    <mc:Fallback>
      <p:transition spd="slow" advTm="22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780248"/>
            <a:ext cx="10820400" cy="4438512"/>
          </a:xfrm>
          <a:prstGeom prst="rect">
            <a:avLst/>
          </a:prstGeom>
          <a:noFill/>
          <a:ln>
            <a:noFill/>
          </a:ln>
        </p:spPr>
        <p:txBody>
          <a:bodyPr spcFirstLastPara="1" wrap="square" lIns="91425" tIns="45700" rIns="91425" bIns="45700" anchor="t" anchorCtr="0">
            <a:noAutofit/>
          </a:bodyPr>
          <a:lstStyle/>
          <a:p>
            <a:pPr marL="114300" indent="0">
              <a:buNone/>
            </a:pPr>
            <a:r>
              <a:rPr lang="en-US" sz="1100" b="0" dirty="0">
                <a:solidFill>
                  <a:srgbClr val="6A9955"/>
                </a:solidFill>
                <a:effectLst/>
                <a:latin typeface="+mn-lt"/>
              </a:rPr>
              <a:t>// TODO: Create a test to verify reserve increases the capacity but not the size of the collection</a:t>
            </a:r>
            <a:endParaRPr lang="en-US" sz="1100" b="0" dirty="0">
              <a:solidFill>
                <a:srgbClr val="CCCCCC"/>
              </a:solidFill>
              <a:effectLst/>
              <a:latin typeface="+mn-lt"/>
            </a:endParaRPr>
          </a:p>
          <a:p>
            <a:pPr marL="114300" indent="0">
              <a:buNone/>
            </a:pPr>
            <a:r>
              <a:rPr lang="en-US" sz="1100" b="0" dirty="0">
                <a:solidFill>
                  <a:srgbClr val="DCDCAA"/>
                </a:solidFill>
                <a:effectLst/>
                <a:latin typeface="+mn-lt"/>
              </a:rPr>
              <a:t>TEST_F</a:t>
            </a:r>
            <a:r>
              <a:rPr lang="en-US" sz="1100" b="0" dirty="0">
                <a:solidFill>
                  <a:srgbClr val="CCCCCC"/>
                </a:solidFill>
                <a:effectLst/>
                <a:latin typeface="+mn-lt"/>
              </a:rPr>
              <a:t>(</a:t>
            </a:r>
            <a:r>
              <a:rPr lang="en-US" sz="1100" b="0" dirty="0" err="1">
                <a:solidFill>
                  <a:srgbClr val="CCCCCC"/>
                </a:solidFill>
                <a:effectLst/>
                <a:latin typeface="+mn-lt"/>
              </a:rPr>
              <a:t>CollectionTest</a:t>
            </a:r>
            <a:r>
              <a:rPr lang="en-US" sz="1100" b="0" dirty="0">
                <a:solidFill>
                  <a:srgbClr val="CCCCCC"/>
                </a:solidFill>
                <a:effectLst/>
                <a:latin typeface="+mn-lt"/>
              </a:rPr>
              <a:t>, </a:t>
            </a:r>
            <a:r>
              <a:rPr lang="en-US" sz="1100" b="0" dirty="0" err="1">
                <a:solidFill>
                  <a:srgbClr val="CCCCCC"/>
                </a:solidFill>
                <a:effectLst/>
                <a:latin typeface="+mn-lt"/>
              </a:rPr>
              <a:t>VerifyReserveIncreases</a:t>
            </a:r>
            <a:r>
              <a:rPr lang="en-US" sz="1100" b="0" dirty="0">
                <a:solidFill>
                  <a:srgbClr val="CCCCCC"/>
                </a:solidFill>
                <a:effectLst/>
                <a:latin typeface="+mn-lt"/>
              </a:rPr>
              <a:t>)</a:t>
            </a:r>
          </a:p>
          <a:p>
            <a:pPr marL="114300" indent="0">
              <a:buNone/>
            </a:pPr>
            <a:r>
              <a:rPr lang="en-US" sz="1100" b="0" dirty="0">
                <a:solidFill>
                  <a:srgbClr val="CCCCCC"/>
                </a:solidFill>
                <a:effectLst/>
                <a:latin typeface="+mn-lt"/>
              </a:rPr>
              <a:t>{</a:t>
            </a:r>
          </a:p>
          <a:p>
            <a:pPr marL="114300" indent="0">
              <a:buNone/>
            </a:pPr>
            <a:r>
              <a:rPr lang="en-US" sz="1100" b="0" dirty="0">
                <a:solidFill>
                  <a:srgbClr val="6A9955"/>
                </a:solidFill>
                <a:effectLst/>
                <a:latin typeface="+mn-lt"/>
              </a:rPr>
              <a:t>    // Add a number of nodes to the vector</a:t>
            </a:r>
            <a:endParaRPr lang="en-US" sz="1100" b="0" dirty="0">
              <a:solidFill>
                <a:srgbClr val="CCCCCC"/>
              </a:solidFill>
              <a:effectLst/>
              <a:latin typeface="+mn-lt"/>
            </a:endParaRPr>
          </a:p>
          <a:p>
            <a:pPr marL="114300" indent="0">
              <a:buNone/>
            </a:pPr>
            <a:r>
              <a:rPr lang="en-US" sz="1100" b="0" dirty="0">
                <a:solidFill>
                  <a:srgbClr val="569CD6"/>
                </a:solidFill>
                <a:effectLst/>
                <a:latin typeface="+mn-lt"/>
              </a:rPr>
              <a:t>    int</a:t>
            </a:r>
            <a:r>
              <a:rPr lang="en-US" sz="1100" b="0" dirty="0">
                <a:solidFill>
                  <a:srgbClr val="CCCCCC"/>
                </a:solidFill>
                <a:effectLst/>
                <a:latin typeface="+mn-lt"/>
              </a:rPr>
              <a:t> </a:t>
            </a:r>
            <a:r>
              <a:rPr lang="en-US" sz="1100" b="0" dirty="0" err="1">
                <a:solidFill>
                  <a:srgbClr val="CCCCCC"/>
                </a:solidFill>
                <a:effectLst/>
                <a:latin typeface="+mn-lt"/>
              </a:rPr>
              <a:t>nodeCount</a:t>
            </a:r>
            <a:r>
              <a:rPr lang="en-US" sz="1100" b="0" dirty="0">
                <a:solidFill>
                  <a:srgbClr val="CCCCCC"/>
                </a:solidFill>
                <a:effectLst/>
                <a:latin typeface="+mn-lt"/>
              </a:rPr>
              <a:t> </a:t>
            </a:r>
            <a:r>
              <a:rPr lang="en-US" sz="1100" b="0" dirty="0">
                <a:solidFill>
                  <a:srgbClr val="D4D4D4"/>
                </a:solidFill>
                <a:effectLst/>
                <a:latin typeface="+mn-lt"/>
              </a:rPr>
              <a:t>=</a:t>
            </a:r>
            <a:r>
              <a:rPr lang="en-US" sz="1100" b="0" dirty="0">
                <a:solidFill>
                  <a:srgbClr val="CCCCCC"/>
                </a:solidFill>
                <a:effectLst/>
                <a:latin typeface="+mn-lt"/>
              </a:rPr>
              <a:t> </a:t>
            </a:r>
            <a:r>
              <a:rPr lang="en-US" sz="1100" b="0" dirty="0">
                <a:solidFill>
                  <a:srgbClr val="B5CEA8"/>
                </a:solidFill>
                <a:effectLst/>
                <a:latin typeface="+mn-lt"/>
              </a:rPr>
              <a:t>5</a:t>
            </a:r>
            <a:r>
              <a:rPr lang="en-US" sz="1100" b="0" dirty="0">
                <a:solidFill>
                  <a:srgbClr val="CCCCCC"/>
                </a:solidFill>
                <a:effectLst/>
                <a:latin typeface="+mn-lt"/>
              </a:rPr>
              <a:t>;</a:t>
            </a:r>
          </a:p>
          <a:p>
            <a:pPr marL="114300" indent="0">
              <a:buNone/>
            </a:pPr>
            <a:r>
              <a:rPr lang="en-US" sz="1100" b="0" dirty="0">
                <a:solidFill>
                  <a:srgbClr val="DCDCAA"/>
                </a:solidFill>
                <a:effectLst/>
                <a:latin typeface="+mn-lt"/>
              </a:rPr>
              <a:t>    </a:t>
            </a:r>
            <a:r>
              <a:rPr lang="en-US" sz="1100" b="0" dirty="0" err="1">
                <a:solidFill>
                  <a:srgbClr val="DCDCAA"/>
                </a:solidFill>
                <a:effectLst/>
                <a:latin typeface="+mn-lt"/>
              </a:rPr>
              <a:t>add_entries</a:t>
            </a:r>
            <a:r>
              <a:rPr lang="en-US" sz="1100" b="0" dirty="0">
                <a:solidFill>
                  <a:srgbClr val="CCCCCC"/>
                </a:solidFill>
                <a:effectLst/>
                <a:latin typeface="+mn-lt"/>
              </a:rPr>
              <a:t>(</a:t>
            </a:r>
            <a:r>
              <a:rPr lang="en-US" sz="1100" b="0" dirty="0" err="1">
                <a:solidFill>
                  <a:srgbClr val="CCCCCC"/>
                </a:solidFill>
                <a:effectLst/>
                <a:latin typeface="+mn-lt"/>
              </a:rPr>
              <a:t>nodeCount</a:t>
            </a:r>
            <a:r>
              <a:rPr lang="en-US" sz="1100" b="0" dirty="0">
                <a:solidFill>
                  <a:srgbClr val="CCCCCC"/>
                </a:solidFill>
                <a:effectLst/>
                <a:latin typeface="+mn-lt"/>
              </a:rPr>
              <a:t>);</a:t>
            </a:r>
          </a:p>
          <a:p>
            <a:pPr marL="114300" indent="0">
              <a:buNone/>
            </a:pPr>
            <a:r>
              <a:rPr lang="en-US" sz="1100" b="0" dirty="0">
                <a:solidFill>
                  <a:srgbClr val="6A9955"/>
                </a:solidFill>
                <a:effectLst/>
                <a:latin typeface="+mn-lt"/>
              </a:rPr>
              <a:t>    // Get the capacity and size</a:t>
            </a:r>
            <a:endParaRPr lang="en-US" sz="1100" b="0" dirty="0">
              <a:solidFill>
                <a:srgbClr val="CCCCCC"/>
              </a:solidFill>
              <a:effectLst/>
              <a:latin typeface="+mn-lt"/>
            </a:endParaRPr>
          </a:p>
          <a:p>
            <a:pPr marL="114300" indent="0">
              <a:buNone/>
            </a:pPr>
            <a:r>
              <a:rPr lang="en-US" sz="1100" b="0" dirty="0">
                <a:solidFill>
                  <a:srgbClr val="569CD6"/>
                </a:solidFill>
                <a:effectLst/>
                <a:latin typeface="+mn-lt"/>
              </a:rPr>
              <a:t>    int</a:t>
            </a:r>
            <a:r>
              <a:rPr lang="en-US" sz="1100" b="0" dirty="0">
                <a:solidFill>
                  <a:srgbClr val="CCCCCC"/>
                </a:solidFill>
                <a:effectLst/>
                <a:latin typeface="+mn-lt"/>
              </a:rPr>
              <a:t> </a:t>
            </a:r>
            <a:r>
              <a:rPr lang="en-US" sz="1100" b="0" dirty="0" err="1">
                <a:solidFill>
                  <a:srgbClr val="CCCCCC"/>
                </a:solidFill>
                <a:effectLst/>
                <a:latin typeface="+mn-lt"/>
              </a:rPr>
              <a:t>currentCapacity</a:t>
            </a:r>
            <a:r>
              <a:rPr lang="en-US" sz="1100" b="0" dirty="0">
                <a:solidFill>
                  <a:srgbClr val="CCCCCC"/>
                </a:solidFill>
                <a:effectLst/>
                <a:latin typeface="+mn-lt"/>
              </a:rPr>
              <a:t> </a:t>
            </a:r>
            <a:r>
              <a:rPr lang="en-US" sz="1100" b="0" dirty="0">
                <a:solidFill>
                  <a:srgbClr val="D4D4D4"/>
                </a:solidFill>
                <a:effectLst/>
                <a:latin typeface="+mn-lt"/>
              </a:rPr>
              <a:t>=</a:t>
            </a:r>
            <a:r>
              <a:rPr lang="en-US" sz="1100" b="0" dirty="0">
                <a:solidFill>
                  <a:srgbClr val="CCCCCC"/>
                </a:solidFill>
                <a:effectLst/>
                <a:latin typeface="+mn-lt"/>
              </a:rPr>
              <a:t> </a:t>
            </a:r>
            <a:r>
              <a:rPr lang="en-US" sz="1100" b="0" dirty="0">
                <a:solidFill>
                  <a:srgbClr val="9CDCFE"/>
                </a:solidFill>
                <a:effectLst/>
                <a:latin typeface="+mn-lt"/>
              </a:rPr>
              <a:t>collection</a:t>
            </a:r>
            <a:r>
              <a:rPr lang="en-US" sz="1100" b="0" dirty="0">
                <a:solidFill>
                  <a:srgbClr val="CCCCCC"/>
                </a:solidFill>
                <a:effectLst/>
                <a:latin typeface="+mn-lt"/>
              </a:rPr>
              <a:t>-&gt;</a:t>
            </a:r>
            <a:r>
              <a:rPr lang="en-US" sz="1100" b="0" dirty="0">
                <a:solidFill>
                  <a:srgbClr val="DCDCAA"/>
                </a:solidFill>
                <a:effectLst/>
                <a:latin typeface="+mn-lt"/>
              </a:rPr>
              <a:t>capacity</a:t>
            </a:r>
            <a:r>
              <a:rPr lang="en-US" sz="1100" b="0" dirty="0">
                <a:solidFill>
                  <a:srgbClr val="CCCCCC"/>
                </a:solidFill>
                <a:effectLst/>
                <a:latin typeface="+mn-lt"/>
              </a:rPr>
              <a:t>();</a:t>
            </a:r>
          </a:p>
          <a:p>
            <a:pPr marL="114300" indent="0">
              <a:buNone/>
            </a:pPr>
            <a:r>
              <a:rPr lang="en-US" sz="1100" b="0" dirty="0">
                <a:solidFill>
                  <a:srgbClr val="569CD6"/>
                </a:solidFill>
                <a:effectLst/>
                <a:latin typeface="+mn-lt"/>
              </a:rPr>
              <a:t>    int</a:t>
            </a:r>
            <a:r>
              <a:rPr lang="en-US" sz="1100" b="0" dirty="0">
                <a:solidFill>
                  <a:srgbClr val="CCCCCC"/>
                </a:solidFill>
                <a:effectLst/>
                <a:latin typeface="+mn-lt"/>
              </a:rPr>
              <a:t> </a:t>
            </a:r>
            <a:r>
              <a:rPr lang="en-US" sz="1100" b="0" dirty="0" err="1">
                <a:solidFill>
                  <a:srgbClr val="CCCCCC"/>
                </a:solidFill>
                <a:effectLst/>
                <a:latin typeface="+mn-lt"/>
              </a:rPr>
              <a:t>currentSize</a:t>
            </a:r>
            <a:r>
              <a:rPr lang="en-US" sz="1100" b="0" dirty="0">
                <a:solidFill>
                  <a:srgbClr val="CCCCCC"/>
                </a:solidFill>
                <a:effectLst/>
                <a:latin typeface="+mn-lt"/>
              </a:rPr>
              <a:t> </a:t>
            </a:r>
            <a:r>
              <a:rPr lang="en-US" sz="1100" b="0" dirty="0">
                <a:solidFill>
                  <a:srgbClr val="D4D4D4"/>
                </a:solidFill>
                <a:effectLst/>
                <a:latin typeface="+mn-lt"/>
              </a:rPr>
              <a:t>=</a:t>
            </a:r>
            <a:r>
              <a:rPr lang="en-US" sz="1100" b="0" dirty="0">
                <a:solidFill>
                  <a:srgbClr val="CCCCCC"/>
                </a:solidFill>
                <a:effectLst/>
                <a:latin typeface="+mn-lt"/>
              </a:rPr>
              <a:t> </a:t>
            </a:r>
            <a:r>
              <a:rPr lang="en-US" sz="1100" b="0" dirty="0">
                <a:solidFill>
                  <a:srgbClr val="9CDCFE"/>
                </a:solidFill>
                <a:effectLst/>
                <a:latin typeface="+mn-lt"/>
              </a:rPr>
              <a:t>collection</a:t>
            </a:r>
            <a:r>
              <a:rPr lang="en-US" sz="1100" b="0" dirty="0">
                <a:solidFill>
                  <a:srgbClr val="CCCCCC"/>
                </a:solidFill>
                <a:effectLst/>
                <a:latin typeface="+mn-lt"/>
              </a:rPr>
              <a:t>-&gt;</a:t>
            </a:r>
            <a:r>
              <a:rPr lang="en-US" sz="1100" b="0" dirty="0">
                <a:solidFill>
                  <a:srgbClr val="DCDCAA"/>
                </a:solidFill>
                <a:effectLst/>
                <a:latin typeface="+mn-lt"/>
              </a:rPr>
              <a:t>size</a:t>
            </a:r>
            <a:r>
              <a:rPr lang="en-US" sz="1100" b="0" dirty="0">
                <a:solidFill>
                  <a:srgbClr val="CCCCCC"/>
                </a:solidFill>
                <a:effectLst/>
                <a:latin typeface="+mn-lt"/>
              </a:rPr>
              <a:t>();</a:t>
            </a:r>
          </a:p>
          <a:p>
            <a:pPr marL="114300" indent="0">
              <a:buNone/>
            </a:pPr>
            <a:r>
              <a:rPr lang="en-US" sz="1100" b="0" dirty="0">
                <a:solidFill>
                  <a:srgbClr val="6A9955"/>
                </a:solidFill>
                <a:effectLst/>
                <a:latin typeface="+mn-lt"/>
              </a:rPr>
              <a:t>    // Reserve 10 more</a:t>
            </a:r>
            <a:endParaRPr lang="en-US" sz="1100" b="0" dirty="0">
              <a:solidFill>
                <a:srgbClr val="CCCCCC"/>
              </a:solidFill>
              <a:effectLst/>
              <a:latin typeface="+mn-lt"/>
            </a:endParaRPr>
          </a:p>
          <a:p>
            <a:pPr marL="114300" indent="0">
              <a:buNone/>
            </a:pPr>
            <a:r>
              <a:rPr lang="en-US" sz="1100" b="0" dirty="0">
                <a:solidFill>
                  <a:srgbClr val="9CDCFE"/>
                </a:solidFill>
                <a:effectLst/>
                <a:latin typeface="+mn-lt"/>
              </a:rPr>
              <a:t>    collection</a:t>
            </a:r>
            <a:r>
              <a:rPr lang="en-US" sz="1100" b="0" dirty="0">
                <a:solidFill>
                  <a:srgbClr val="CCCCCC"/>
                </a:solidFill>
                <a:effectLst/>
                <a:latin typeface="+mn-lt"/>
              </a:rPr>
              <a:t>-&gt;</a:t>
            </a:r>
            <a:r>
              <a:rPr lang="en-US" sz="1100" b="0" dirty="0">
                <a:solidFill>
                  <a:srgbClr val="DCDCAA"/>
                </a:solidFill>
                <a:effectLst/>
                <a:latin typeface="+mn-lt"/>
              </a:rPr>
              <a:t>reserve</a:t>
            </a:r>
            <a:r>
              <a:rPr lang="en-US" sz="1100" b="0" dirty="0">
                <a:solidFill>
                  <a:srgbClr val="CCCCCC"/>
                </a:solidFill>
                <a:effectLst/>
                <a:latin typeface="+mn-lt"/>
              </a:rPr>
              <a:t>(</a:t>
            </a:r>
            <a:r>
              <a:rPr lang="en-US" sz="1100" b="0" dirty="0">
                <a:solidFill>
                  <a:srgbClr val="B5CEA8"/>
                </a:solidFill>
                <a:effectLst/>
                <a:latin typeface="+mn-lt"/>
              </a:rPr>
              <a:t>10</a:t>
            </a:r>
            <a:r>
              <a:rPr lang="en-US" sz="1100" b="0" dirty="0">
                <a:solidFill>
                  <a:srgbClr val="CCCCCC"/>
                </a:solidFill>
                <a:effectLst/>
                <a:latin typeface="+mn-lt"/>
              </a:rPr>
              <a:t>);</a:t>
            </a:r>
          </a:p>
          <a:p>
            <a:pPr marL="114300" indent="0">
              <a:buNone/>
            </a:pPr>
            <a:r>
              <a:rPr lang="en-US" sz="1100" b="0" dirty="0">
                <a:solidFill>
                  <a:srgbClr val="6A9955"/>
                </a:solidFill>
                <a:effectLst/>
                <a:latin typeface="+mn-lt"/>
              </a:rPr>
              <a:t>    // Check current size and capacity based on expectations</a:t>
            </a:r>
            <a:endParaRPr lang="en-US" sz="1100" b="0" dirty="0">
              <a:solidFill>
                <a:srgbClr val="CCCCCC"/>
              </a:solidFill>
              <a:effectLst/>
              <a:latin typeface="+mn-lt"/>
            </a:endParaRPr>
          </a:p>
          <a:p>
            <a:pPr marL="114300" indent="0">
              <a:buNone/>
            </a:pPr>
            <a:r>
              <a:rPr lang="en-US" sz="1100" b="0" dirty="0">
                <a:solidFill>
                  <a:srgbClr val="DCDCAA"/>
                </a:solidFill>
                <a:effectLst/>
                <a:latin typeface="+mn-lt"/>
              </a:rPr>
              <a:t>    EXPECT_TRUE</a:t>
            </a:r>
            <a:r>
              <a:rPr lang="en-US" sz="1100" b="0" dirty="0">
                <a:solidFill>
                  <a:srgbClr val="CCCCCC"/>
                </a:solidFill>
                <a:effectLst/>
                <a:latin typeface="+mn-lt"/>
              </a:rPr>
              <a:t>(</a:t>
            </a:r>
            <a:r>
              <a:rPr lang="en-US" sz="1100" b="0" dirty="0">
                <a:solidFill>
                  <a:srgbClr val="9CDCFE"/>
                </a:solidFill>
                <a:effectLst/>
                <a:latin typeface="+mn-lt"/>
              </a:rPr>
              <a:t>collection</a:t>
            </a:r>
            <a:r>
              <a:rPr lang="en-US" sz="1100" b="0" dirty="0">
                <a:solidFill>
                  <a:srgbClr val="CCCCCC"/>
                </a:solidFill>
                <a:effectLst/>
                <a:latin typeface="+mn-lt"/>
              </a:rPr>
              <a:t>-&gt;</a:t>
            </a:r>
            <a:r>
              <a:rPr lang="en-US" sz="1100" b="0" dirty="0">
                <a:solidFill>
                  <a:srgbClr val="DCDCAA"/>
                </a:solidFill>
                <a:effectLst/>
                <a:latin typeface="+mn-lt"/>
              </a:rPr>
              <a:t>size</a:t>
            </a:r>
            <a:r>
              <a:rPr lang="en-US" sz="1100" b="0" dirty="0">
                <a:solidFill>
                  <a:srgbClr val="CCCCCC"/>
                </a:solidFill>
                <a:effectLst/>
                <a:latin typeface="+mn-lt"/>
              </a:rPr>
              <a:t>() </a:t>
            </a:r>
            <a:r>
              <a:rPr lang="en-US" sz="1100" b="0" dirty="0">
                <a:solidFill>
                  <a:srgbClr val="D4D4D4"/>
                </a:solidFill>
                <a:effectLst/>
                <a:latin typeface="+mn-lt"/>
              </a:rPr>
              <a:t>==</a:t>
            </a:r>
            <a:r>
              <a:rPr lang="en-US" sz="1100" b="0" dirty="0">
                <a:solidFill>
                  <a:srgbClr val="CCCCCC"/>
                </a:solidFill>
                <a:effectLst/>
                <a:latin typeface="+mn-lt"/>
              </a:rPr>
              <a:t> </a:t>
            </a:r>
            <a:r>
              <a:rPr lang="en-US" sz="1100" b="0" dirty="0" err="1">
                <a:solidFill>
                  <a:srgbClr val="CCCCCC"/>
                </a:solidFill>
                <a:effectLst/>
                <a:latin typeface="+mn-lt"/>
              </a:rPr>
              <a:t>currentSize</a:t>
            </a:r>
            <a:r>
              <a:rPr lang="en-US" sz="1100" b="0" dirty="0">
                <a:solidFill>
                  <a:srgbClr val="CCCCCC"/>
                </a:solidFill>
                <a:effectLst/>
                <a:latin typeface="+mn-lt"/>
              </a:rPr>
              <a:t>);</a:t>
            </a:r>
          </a:p>
          <a:p>
            <a:pPr marL="114300" indent="0">
              <a:buNone/>
            </a:pPr>
            <a:r>
              <a:rPr lang="en-US" sz="1100" b="0" dirty="0">
                <a:solidFill>
                  <a:srgbClr val="DCDCAA"/>
                </a:solidFill>
                <a:effectLst/>
                <a:latin typeface="+mn-lt"/>
              </a:rPr>
              <a:t>    ASSERT_TRUE</a:t>
            </a:r>
            <a:r>
              <a:rPr lang="en-US" sz="1100" b="0" dirty="0">
                <a:solidFill>
                  <a:srgbClr val="CCCCCC"/>
                </a:solidFill>
                <a:effectLst/>
                <a:latin typeface="+mn-lt"/>
              </a:rPr>
              <a:t>(</a:t>
            </a:r>
            <a:r>
              <a:rPr lang="en-US" sz="1100" b="0" dirty="0">
                <a:solidFill>
                  <a:srgbClr val="9CDCFE"/>
                </a:solidFill>
                <a:effectLst/>
                <a:latin typeface="+mn-lt"/>
              </a:rPr>
              <a:t>collection</a:t>
            </a:r>
            <a:r>
              <a:rPr lang="en-US" sz="1100" b="0" dirty="0">
                <a:solidFill>
                  <a:srgbClr val="CCCCCC"/>
                </a:solidFill>
                <a:effectLst/>
                <a:latin typeface="+mn-lt"/>
              </a:rPr>
              <a:t>-&gt;</a:t>
            </a:r>
            <a:r>
              <a:rPr lang="en-US" sz="1100" b="0" dirty="0">
                <a:solidFill>
                  <a:srgbClr val="DCDCAA"/>
                </a:solidFill>
                <a:effectLst/>
                <a:latin typeface="+mn-lt"/>
              </a:rPr>
              <a:t>capacity</a:t>
            </a:r>
            <a:r>
              <a:rPr lang="en-US" sz="1100" b="0" dirty="0">
                <a:solidFill>
                  <a:srgbClr val="CCCCCC"/>
                </a:solidFill>
                <a:effectLst/>
                <a:latin typeface="+mn-lt"/>
              </a:rPr>
              <a:t>() </a:t>
            </a:r>
            <a:r>
              <a:rPr lang="en-US" sz="1100" b="0" dirty="0">
                <a:solidFill>
                  <a:srgbClr val="D4D4D4"/>
                </a:solidFill>
                <a:effectLst/>
                <a:latin typeface="+mn-lt"/>
              </a:rPr>
              <a:t>&gt;</a:t>
            </a:r>
            <a:r>
              <a:rPr lang="en-US" sz="1100" b="0" dirty="0">
                <a:solidFill>
                  <a:srgbClr val="CCCCCC"/>
                </a:solidFill>
                <a:effectLst/>
                <a:latin typeface="+mn-lt"/>
              </a:rPr>
              <a:t> </a:t>
            </a:r>
            <a:r>
              <a:rPr lang="en-US" sz="1100" b="0" dirty="0" err="1">
                <a:solidFill>
                  <a:srgbClr val="CCCCCC"/>
                </a:solidFill>
                <a:effectLst/>
                <a:latin typeface="+mn-lt"/>
              </a:rPr>
              <a:t>currentCapacity</a:t>
            </a:r>
            <a:r>
              <a:rPr lang="en-US" sz="1100" b="0" dirty="0">
                <a:solidFill>
                  <a:srgbClr val="CCCCCC"/>
                </a:solidFill>
                <a:effectLst/>
                <a:latin typeface="+mn-lt"/>
              </a:rPr>
              <a:t>);</a:t>
            </a:r>
          </a:p>
          <a:p>
            <a:pPr marL="114300" indent="0">
              <a:buNone/>
            </a:pPr>
            <a:r>
              <a:rPr lang="en-US" sz="1100" b="0" dirty="0">
                <a:solidFill>
                  <a:srgbClr val="CCCCCC"/>
                </a:solidFill>
                <a:effectLst/>
                <a:latin typeface="+mn-lt"/>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FB982D43-F143-884C-653A-A7013BF8B90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762342841"/>
      </p:ext>
    </p:extLst>
  </p:cSld>
  <p:clrMapOvr>
    <a:masterClrMapping/>
  </p:clrMapOvr>
  <mc:AlternateContent xmlns:mc="http://schemas.openxmlformats.org/markup-compatibility/2006">
    <mc:Choice xmlns:p14="http://schemas.microsoft.com/office/powerpoint/2010/main" Requires="p14">
      <p:transition spd="slow" p14:dur="2000" advTm="16695"/>
    </mc:Choice>
    <mc:Fallback>
      <p:transition spd="slow" advTm="16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780248"/>
            <a:ext cx="10820400" cy="4438512"/>
          </a:xfrm>
          <a:prstGeom prst="rect">
            <a:avLst/>
          </a:prstGeom>
          <a:noFill/>
          <a:ln>
            <a:noFill/>
          </a:ln>
        </p:spPr>
        <p:txBody>
          <a:bodyPr spcFirstLastPara="1" wrap="square" lIns="91425" tIns="45700" rIns="91425" bIns="45700" anchor="t" anchorCtr="0">
            <a:noAutofit/>
          </a:bodyPr>
          <a:lstStyle/>
          <a:p>
            <a:pPr marL="114300" indent="0">
              <a:buNone/>
            </a:pPr>
            <a:r>
              <a:rPr lang="en-US" sz="1200" b="0" dirty="0">
                <a:solidFill>
                  <a:srgbClr val="6A9955"/>
                </a:solidFill>
                <a:effectLst/>
                <a:latin typeface="+mn-lt"/>
              </a:rPr>
              <a:t>// TODO: Create 2 unit tests of your own to test something on the collection - do 1 positive &amp; 1 negative</a:t>
            </a:r>
            <a:endParaRPr lang="en-US" sz="1200" b="0" dirty="0">
              <a:solidFill>
                <a:srgbClr val="CCCCCC"/>
              </a:solidFill>
              <a:effectLst/>
              <a:latin typeface="+mn-lt"/>
            </a:endParaRPr>
          </a:p>
          <a:p>
            <a:pPr marL="114300" indent="0">
              <a:buNone/>
            </a:pPr>
            <a:r>
              <a:rPr lang="en-US" sz="1200" b="0" dirty="0">
                <a:solidFill>
                  <a:srgbClr val="DCDCAA"/>
                </a:solidFill>
                <a:effectLst/>
                <a:latin typeface="+mn-lt"/>
              </a:rPr>
              <a:t>TEST_F</a:t>
            </a:r>
            <a:r>
              <a:rPr lang="en-US" sz="1200" b="0" dirty="0">
                <a:solidFill>
                  <a:srgbClr val="CCCCCC"/>
                </a:solidFill>
                <a:effectLst/>
                <a:latin typeface="+mn-lt"/>
              </a:rPr>
              <a:t>(</a:t>
            </a:r>
            <a:r>
              <a:rPr lang="en-US" sz="1200" b="0" dirty="0" err="1">
                <a:solidFill>
                  <a:srgbClr val="CCCCCC"/>
                </a:solidFill>
                <a:effectLst/>
                <a:latin typeface="+mn-lt"/>
              </a:rPr>
              <a:t>CollectionTest</a:t>
            </a:r>
            <a:r>
              <a:rPr lang="en-US" sz="1200" b="0" dirty="0">
                <a:solidFill>
                  <a:srgbClr val="CCCCCC"/>
                </a:solidFill>
                <a:effectLst/>
                <a:latin typeface="+mn-lt"/>
              </a:rPr>
              <a:t>, </a:t>
            </a:r>
            <a:r>
              <a:rPr lang="en-US" sz="1200" b="0" dirty="0" err="1">
                <a:solidFill>
                  <a:srgbClr val="CCCCCC"/>
                </a:solidFill>
                <a:effectLst/>
                <a:latin typeface="+mn-lt"/>
              </a:rPr>
              <a:t>VerifyShrinkToFit</a:t>
            </a:r>
            <a:r>
              <a:rPr lang="en-US" sz="1200" b="0" dirty="0">
                <a:solidFill>
                  <a:srgbClr val="CCCCCC"/>
                </a:solidFill>
                <a:effectLst/>
                <a:latin typeface="+mn-lt"/>
              </a:rPr>
              <a:t>)</a:t>
            </a:r>
          </a:p>
          <a:p>
            <a:pPr marL="114300" indent="0">
              <a:buNone/>
            </a:pPr>
            <a:r>
              <a:rPr lang="en-US" sz="1200" b="0" dirty="0">
                <a:solidFill>
                  <a:srgbClr val="CCCCCC"/>
                </a:solidFill>
                <a:effectLst/>
                <a:latin typeface="+mn-lt"/>
              </a:rPr>
              <a:t>{</a:t>
            </a:r>
          </a:p>
          <a:p>
            <a:pPr marL="114300" indent="0">
              <a:buNone/>
            </a:pPr>
            <a:r>
              <a:rPr lang="en-US" sz="1200" b="0" dirty="0">
                <a:solidFill>
                  <a:srgbClr val="6A9955"/>
                </a:solidFill>
                <a:effectLst/>
                <a:latin typeface="+mn-lt"/>
              </a:rPr>
              <a:t>    // Add a number of nodes to the vector</a:t>
            </a:r>
            <a:endParaRPr lang="en-US" sz="1200" b="0" dirty="0">
              <a:solidFill>
                <a:srgbClr val="CCCCCC"/>
              </a:solidFill>
              <a:effectLst/>
              <a:latin typeface="+mn-lt"/>
            </a:endParaRPr>
          </a:p>
          <a:p>
            <a:pPr marL="114300" indent="0">
              <a:buNone/>
            </a:pPr>
            <a:r>
              <a:rPr lang="en-US" sz="1200" b="0" dirty="0">
                <a:solidFill>
                  <a:srgbClr val="569CD6"/>
                </a:solidFill>
                <a:effectLst/>
                <a:latin typeface="+mn-lt"/>
              </a:rPr>
              <a:t>    int</a:t>
            </a:r>
            <a:r>
              <a:rPr lang="en-US" sz="1200" b="0" dirty="0">
                <a:solidFill>
                  <a:srgbClr val="CCCCCC"/>
                </a:solidFill>
                <a:effectLst/>
                <a:latin typeface="+mn-lt"/>
              </a:rPr>
              <a:t> </a:t>
            </a:r>
            <a:r>
              <a:rPr lang="en-US" sz="1200" b="0" dirty="0" err="1">
                <a:solidFill>
                  <a:srgbClr val="CCCCCC"/>
                </a:solidFill>
                <a:effectLst/>
                <a:latin typeface="+mn-lt"/>
              </a:rPr>
              <a:t>nodeCount</a:t>
            </a:r>
            <a:r>
              <a:rPr lang="en-US" sz="1200" b="0" dirty="0">
                <a:solidFill>
                  <a:srgbClr val="CCCCCC"/>
                </a:solidFill>
                <a:effectLst/>
                <a:latin typeface="+mn-lt"/>
              </a:rPr>
              <a:t> </a:t>
            </a:r>
            <a:r>
              <a:rPr lang="en-US" sz="1200" b="0" dirty="0">
                <a:solidFill>
                  <a:srgbClr val="D4D4D4"/>
                </a:solidFill>
                <a:effectLst/>
                <a:latin typeface="+mn-lt"/>
              </a:rPr>
              <a:t>=</a:t>
            </a:r>
            <a:r>
              <a:rPr lang="en-US" sz="1200" b="0" dirty="0">
                <a:solidFill>
                  <a:srgbClr val="CCCCCC"/>
                </a:solidFill>
                <a:effectLst/>
                <a:latin typeface="+mn-lt"/>
              </a:rPr>
              <a:t> </a:t>
            </a:r>
            <a:r>
              <a:rPr lang="en-US" sz="1200" b="0" dirty="0">
                <a:solidFill>
                  <a:srgbClr val="B5CEA8"/>
                </a:solidFill>
                <a:effectLst/>
                <a:latin typeface="+mn-lt"/>
              </a:rPr>
              <a:t>100</a:t>
            </a:r>
            <a:r>
              <a:rPr lang="en-US" sz="1200" b="0" dirty="0">
                <a:solidFill>
                  <a:srgbClr val="CCCCCC"/>
                </a:solidFill>
                <a:effectLst/>
                <a:latin typeface="+mn-lt"/>
              </a:rPr>
              <a:t>;</a:t>
            </a:r>
          </a:p>
          <a:p>
            <a:pPr marL="114300" indent="0">
              <a:buNone/>
            </a:pPr>
            <a:r>
              <a:rPr lang="en-US" sz="1200" b="0" dirty="0">
                <a:solidFill>
                  <a:srgbClr val="569CD6"/>
                </a:solidFill>
                <a:effectLst/>
                <a:latin typeface="+mn-lt"/>
              </a:rPr>
              <a:t>    int</a:t>
            </a:r>
            <a:r>
              <a:rPr lang="en-US" sz="1200" b="0" dirty="0">
                <a:solidFill>
                  <a:srgbClr val="CCCCCC"/>
                </a:solidFill>
                <a:effectLst/>
                <a:latin typeface="+mn-lt"/>
              </a:rPr>
              <a:t> </a:t>
            </a:r>
            <a:r>
              <a:rPr lang="en-US" sz="1200" b="0" dirty="0" err="1">
                <a:solidFill>
                  <a:srgbClr val="CCCCCC"/>
                </a:solidFill>
                <a:effectLst/>
                <a:latin typeface="+mn-lt"/>
              </a:rPr>
              <a:t>shrinkSize</a:t>
            </a:r>
            <a:r>
              <a:rPr lang="en-US" sz="1200" b="0" dirty="0">
                <a:solidFill>
                  <a:srgbClr val="CCCCCC"/>
                </a:solidFill>
                <a:effectLst/>
                <a:latin typeface="+mn-lt"/>
              </a:rPr>
              <a:t> </a:t>
            </a:r>
            <a:r>
              <a:rPr lang="en-US" sz="1200" b="0" dirty="0">
                <a:solidFill>
                  <a:srgbClr val="D4D4D4"/>
                </a:solidFill>
                <a:effectLst/>
                <a:latin typeface="+mn-lt"/>
              </a:rPr>
              <a:t>=</a:t>
            </a:r>
            <a:r>
              <a:rPr lang="en-US" sz="1200" b="0" dirty="0">
                <a:solidFill>
                  <a:srgbClr val="CCCCCC"/>
                </a:solidFill>
                <a:effectLst/>
                <a:latin typeface="+mn-lt"/>
              </a:rPr>
              <a:t> </a:t>
            </a:r>
            <a:r>
              <a:rPr lang="en-US" sz="1200" b="0" dirty="0">
                <a:solidFill>
                  <a:srgbClr val="B5CEA8"/>
                </a:solidFill>
                <a:effectLst/>
                <a:latin typeface="+mn-lt"/>
              </a:rPr>
              <a:t>10</a:t>
            </a:r>
            <a:r>
              <a:rPr lang="en-US" sz="1200" b="0" dirty="0">
                <a:solidFill>
                  <a:srgbClr val="CCCCCC"/>
                </a:solidFill>
                <a:effectLst/>
                <a:latin typeface="+mn-lt"/>
              </a:rPr>
              <a:t>;</a:t>
            </a:r>
          </a:p>
          <a:p>
            <a:pPr marL="114300" indent="0">
              <a:buNone/>
            </a:pPr>
            <a:r>
              <a:rPr lang="en-US" sz="1200" b="0" dirty="0">
                <a:solidFill>
                  <a:srgbClr val="DCDCAA"/>
                </a:solidFill>
                <a:effectLst/>
                <a:latin typeface="+mn-lt"/>
              </a:rPr>
              <a:t>    </a:t>
            </a:r>
            <a:r>
              <a:rPr lang="en-US" sz="1200" b="0" dirty="0" err="1">
                <a:solidFill>
                  <a:srgbClr val="DCDCAA"/>
                </a:solidFill>
                <a:effectLst/>
                <a:latin typeface="+mn-lt"/>
              </a:rPr>
              <a:t>add_entries</a:t>
            </a:r>
            <a:r>
              <a:rPr lang="en-US" sz="1200" b="0" dirty="0">
                <a:solidFill>
                  <a:srgbClr val="CCCCCC"/>
                </a:solidFill>
                <a:effectLst/>
                <a:latin typeface="+mn-lt"/>
              </a:rPr>
              <a:t>(</a:t>
            </a:r>
            <a:r>
              <a:rPr lang="en-US" sz="1200" b="0" dirty="0" err="1">
                <a:solidFill>
                  <a:srgbClr val="CCCCCC"/>
                </a:solidFill>
                <a:effectLst/>
                <a:latin typeface="+mn-lt"/>
              </a:rPr>
              <a:t>nodeCount</a:t>
            </a:r>
            <a:r>
              <a:rPr lang="en-US" sz="1200" b="0" dirty="0">
                <a:solidFill>
                  <a:srgbClr val="CCCCCC"/>
                </a:solidFill>
                <a:effectLst/>
                <a:latin typeface="+mn-lt"/>
              </a:rPr>
              <a:t>);</a:t>
            </a:r>
          </a:p>
          <a:p>
            <a:pPr marL="114300" indent="0">
              <a:buNone/>
            </a:pPr>
            <a:r>
              <a:rPr lang="en-US" sz="1200" b="0" dirty="0">
                <a:solidFill>
                  <a:srgbClr val="6A9955"/>
                </a:solidFill>
                <a:effectLst/>
                <a:latin typeface="+mn-lt"/>
              </a:rPr>
              <a:t>    // resize the collection to the specified amount</a:t>
            </a:r>
            <a:endParaRPr lang="en-US" sz="1200" b="0" dirty="0">
              <a:solidFill>
                <a:srgbClr val="CCCCCC"/>
              </a:solidFill>
              <a:effectLst/>
              <a:latin typeface="+mn-lt"/>
            </a:endParaRPr>
          </a:p>
          <a:p>
            <a:pPr marL="114300" indent="0">
              <a:buNone/>
            </a:pPr>
            <a:r>
              <a:rPr lang="en-US" sz="1200" b="0" dirty="0">
                <a:solidFill>
                  <a:srgbClr val="9CDCFE"/>
                </a:solidFill>
                <a:effectLst/>
                <a:latin typeface="+mn-lt"/>
              </a:rPr>
              <a:t>    collection</a:t>
            </a:r>
            <a:r>
              <a:rPr lang="en-US" sz="1200" b="0" dirty="0">
                <a:solidFill>
                  <a:srgbClr val="CCCCCC"/>
                </a:solidFill>
                <a:effectLst/>
                <a:latin typeface="+mn-lt"/>
              </a:rPr>
              <a:t>-&gt;</a:t>
            </a:r>
            <a:r>
              <a:rPr lang="en-US" sz="1200" b="0" dirty="0">
                <a:solidFill>
                  <a:srgbClr val="DCDCAA"/>
                </a:solidFill>
                <a:effectLst/>
                <a:latin typeface="+mn-lt"/>
              </a:rPr>
              <a:t>resize</a:t>
            </a:r>
            <a:r>
              <a:rPr lang="en-US" sz="1200" b="0" dirty="0">
                <a:solidFill>
                  <a:srgbClr val="CCCCCC"/>
                </a:solidFill>
                <a:effectLst/>
                <a:latin typeface="+mn-lt"/>
              </a:rPr>
              <a:t>(</a:t>
            </a:r>
            <a:r>
              <a:rPr lang="en-US" sz="1200" b="0" dirty="0" err="1">
                <a:solidFill>
                  <a:srgbClr val="CCCCCC"/>
                </a:solidFill>
                <a:effectLst/>
                <a:latin typeface="+mn-lt"/>
              </a:rPr>
              <a:t>shrinkSize</a:t>
            </a:r>
            <a:r>
              <a:rPr lang="en-US" sz="1200" b="0" dirty="0">
                <a:solidFill>
                  <a:srgbClr val="CCCCCC"/>
                </a:solidFill>
                <a:effectLst/>
                <a:latin typeface="+mn-lt"/>
              </a:rPr>
              <a:t>);</a:t>
            </a:r>
          </a:p>
          <a:p>
            <a:pPr marL="114300" indent="0">
              <a:buNone/>
            </a:pPr>
            <a:r>
              <a:rPr lang="en-US" sz="1200" b="0" dirty="0">
                <a:solidFill>
                  <a:srgbClr val="6A9955"/>
                </a:solidFill>
                <a:effectLst/>
                <a:latin typeface="+mn-lt"/>
              </a:rPr>
              <a:t>    // shrink the collection to the specified amount</a:t>
            </a:r>
            <a:endParaRPr lang="en-US" sz="1200" b="0" dirty="0">
              <a:solidFill>
                <a:srgbClr val="CCCCCC"/>
              </a:solidFill>
              <a:effectLst/>
              <a:latin typeface="+mn-lt"/>
            </a:endParaRPr>
          </a:p>
          <a:p>
            <a:pPr marL="114300" indent="0">
              <a:buNone/>
            </a:pPr>
            <a:r>
              <a:rPr lang="en-US" sz="1200" b="0" dirty="0">
                <a:solidFill>
                  <a:srgbClr val="9CDCFE"/>
                </a:solidFill>
                <a:effectLst/>
                <a:latin typeface="+mn-lt"/>
              </a:rPr>
              <a:t>    collection</a:t>
            </a:r>
            <a:r>
              <a:rPr lang="en-US" sz="1200" b="0" dirty="0">
                <a:solidFill>
                  <a:srgbClr val="CCCCCC"/>
                </a:solidFill>
                <a:effectLst/>
                <a:latin typeface="+mn-lt"/>
              </a:rPr>
              <a:t>-&gt;</a:t>
            </a:r>
            <a:r>
              <a:rPr lang="en-US" sz="1200" b="0" dirty="0" err="1">
                <a:solidFill>
                  <a:srgbClr val="DCDCAA"/>
                </a:solidFill>
                <a:effectLst/>
                <a:latin typeface="+mn-lt"/>
              </a:rPr>
              <a:t>shrink_to_fit</a:t>
            </a:r>
            <a:r>
              <a:rPr lang="en-US" sz="1200" b="0" dirty="0">
                <a:solidFill>
                  <a:srgbClr val="CCCCCC"/>
                </a:solidFill>
                <a:effectLst/>
                <a:latin typeface="+mn-lt"/>
              </a:rPr>
              <a:t>();</a:t>
            </a:r>
          </a:p>
          <a:p>
            <a:pPr marL="114300" indent="0">
              <a:buNone/>
            </a:pPr>
            <a:r>
              <a:rPr lang="en-US" sz="1200" b="0" dirty="0">
                <a:solidFill>
                  <a:srgbClr val="6A9955"/>
                </a:solidFill>
                <a:effectLst/>
                <a:latin typeface="+mn-lt"/>
              </a:rPr>
              <a:t>    // check if the collection capacity is now the specified amount</a:t>
            </a:r>
            <a:endParaRPr lang="en-US" sz="1200" b="0" dirty="0">
              <a:solidFill>
                <a:srgbClr val="CCCCCC"/>
              </a:solidFill>
              <a:effectLst/>
              <a:latin typeface="+mn-lt"/>
            </a:endParaRPr>
          </a:p>
          <a:p>
            <a:pPr marL="114300" indent="0">
              <a:buNone/>
            </a:pPr>
            <a:r>
              <a:rPr lang="en-US" sz="1200" b="0" dirty="0">
                <a:solidFill>
                  <a:srgbClr val="DCDCAA"/>
                </a:solidFill>
                <a:effectLst/>
                <a:latin typeface="+mn-lt"/>
              </a:rPr>
              <a:t>    ASSERT_TRUE</a:t>
            </a:r>
            <a:r>
              <a:rPr lang="en-US" sz="1200" b="0" dirty="0">
                <a:solidFill>
                  <a:srgbClr val="CCCCCC"/>
                </a:solidFill>
                <a:effectLst/>
                <a:latin typeface="+mn-lt"/>
              </a:rPr>
              <a:t>(</a:t>
            </a:r>
            <a:r>
              <a:rPr lang="en-US" sz="1200" b="0" dirty="0">
                <a:solidFill>
                  <a:srgbClr val="9CDCFE"/>
                </a:solidFill>
                <a:effectLst/>
                <a:latin typeface="+mn-lt"/>
              </a:rPr>
              <a:t>collection</a:t>
            </a:r>
            <a:r>
              <a:rPr lang="en-US" sz="1200" b="0" dirty="0">
                <a:solidFill>
                  <a:srgbClr val="CCCCCC"/>
                </a:solidFill>
                <a:effectLst/>
                <a:latin typeface="+mn-lt"/>
              </a:rPr>
              <a:t>-&gt;</a:t>
            </a:r>
            <a:r>
              <a:rPr lang="en-US" sz="1200" b="0" dirty="0">
                <a:solidFill>
                  <a:srgbClr val="DCDCAA"/>
                </a:solidFill>
                <a:effectLst/>
                <a:latin typeface="+mn-lt"/>
              </a:rPr>
              <a:t>capacity</a:t>
            </a:r>
            <a:r>
              <a:rPr lang="en-US" sz="1200" b="0" dirty="0">
                <a:solidFill>
                  <a:srgbClr val="CCCCCC"/>
                </a:solidFill>
                <a:effectLst/>
                <a:latin typeface="+mn-lt"/>
              </a:rPr>
              <a:t>() </a:t>
            </a:r>
            <a:r>
              <a:rPr lang="en-US" sz="1200" b="0" dirty="0">
                <a:solidFill>
                  <a:srgbClr val="D4D4D4"/>
                </a:solidFill>
                <a:effectLst/>
                <a:latin typeface="+mn-lt"/>
              </a:rPr>
              <a:t>==</a:t>
            </a:r>
            <a:r>
              <a:rPr lang="en-US" sz="1200" b="0" dirty="0">
                <a:solidFill>
                  <a:srgbClr val="CCCCCC"/>
                </a:solidFill>
                <a:effectLst/>
                <a:latin typeface="+mn-lt"/>
              </a:rPr>
              <a:t> </a:t>
            </a:r>
            <a:r>
              <a:rPr lang="en-US" sz="1200" b="0" dirty="0" err="1">
                <a:solidFill>
                  <a:srgbClr val="CCCCCC"/>
                </a:solidFill>
                <a:effectLst/>
                <a:latin typeface="+mn-lt"/>
              </a:rPr>
              <a:t>shrinkSize</a:t>
            </a:r>
            <a:r>
              <a:rPr lang="en-US" sz="1200" b="0" dirty="0">
                <a:solidFill>
                  <a:srgbClr val="CCCCCC"/>
                </a:solidFill>
                <a:effectLst/>
                <a:latin typeface="+mn-lt"/>
              </a:rPr>
              <a:t>);</a:t>
            </a:r>
          </a:p>
          <a:p>
            <a:pPr marL="114300" indent="0">
              <a:buNone/>
            </a:pPr>
            <a:r>
              <a:rPr lang="en-US" sz="1200" b="0" dirty="0">
                <a:solidFill>
                  <a:srgbClr val="CCCCCC"/>
                </a:solidFill>
                <a:effectLst/>
                <a:latin typeface="+mn-lt"/>
              </a:rPr>
              <a:t>}</a:t>
            </a:r>
          </a:p>
          <a:p>
            <a:pPr marL="114300" indent="0">
              <a:buNone/>
            </a:pPr>
            <a:r>
              <a:rPr lang="en-US" sz="1200" b="0" dirty="0">
                <a:solidFill>
                  <a:srgbClr val="CCCCCC"/>
                </a:solidFill>
                <a:effectLst/>
                <a:latin typeface="+mn-lt"/>
              </a:rPr>
              <a:t>	</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0FBBBC73-588C-FF02-44EE-C1FA163EA23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346579925"/>
      </p:ext>
    </p:extLst>
  </p:cSld>
  <p:clrMapOvr>
    <a:masterClrMapping/>
  </p:clrMapOvr>
  <mc:AlternateContent xmlns:mc="http://schemas.openxmlformats.org/markup-compatibility/2006">
    <mc:Choice xmlns:p14="http://schemas.microsoft.com/office/powerpoint/2010/main" Requires="p14">
      <p:transition spd="slow" p14:dur="2000" advTm="32031"/>
    </mc:Choice>
    <mc:Fallback>
      <p:transition spd="slow" advTm="32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780248"/>
            <a:ext cx="10820400" cy="4438512"/>
          </a:xfrm>
          <a:prstGeom prst="rect">
            <a:avLst/>
          </a:prstGeom>
          <a:noFill/>
          <a:ln>
            <a:noFill/>
          </a:ln>
        </p:spPr>
        <p:txBody>
          <a:bodyPr spcFirstLastPara="1" wrap="square" lIns="91425" tIns="45700" rIns="91425" bIns="45700" anchor="t" anchorCtr="0">
            <a:noAutofit/>
          </a:bodyPr>
          <a:lstStyle/>
          <a:p>
            <a:pPr marL="114300" indent="0">
              <a:buNone/>
            </a:pPr>
            <a:r>
              <a:rPr lang="en-US" sz="1600" b="0" dirty="0">
                <a:solidFill>
                  <a:srgbClr val="DCDCAA"/>
                </a:solidFill>
                <a:effectLst/>
                <a:latin typeface="+mn-lt"/>
              </a:rPr>
              <a:t>TEST_F</a:t>
            </a:r>
            <a:r>
              <a:rPr lang="en-US" sz="1600" b="0" dirty="0">
                <a:solidFill>
                  <a:srgbClr val="CCCCCC"/>
                </a:solidFill>
                <a:effectLst/>
                <a:latin typeface="+mn-lt"/>
              </a:rPr>
              <a:t>(</a:t>
            </a:r>
            <a:r>
              <a:rPr lang="en-US" sz="1600" b="0" dirty="0" err="1">
                <a:solidFill>
                  <a:srgbClr val="CCCCCC"/>
                </a:solidFill>
                <a:effectLst/>
                <a:latin typeface="+mn-lt"/>
              </a:rPr>
              <a:t>CollectionTest</a:t>
            </a:r>
            <a:r>
              <a:rPr lang="en-US" sz="1600" b="0" dirty="0">
                <a:solidFill>
                  <a:srgbClr val="CCCCCC"/>
                </a:solidFill>
                <a:effectLst/>
                <a:latin typeface="+mn-lt"/>
              </a:rPr>
              <a:t>, </a:t>
            </a:r>
            <a:r>
              <a:rPr lang="en-US" sz="1600" b="0" dirty="0" err="1">
                <a:solidFill>
                  <a:srgbClr val="CCCCCC"/>
                </a:solidFill>
                <a:effectLst/>
                <a:latin typeface="+mn-lt"/>
              </a:rPr>
              <a:t>VerifyPopBack</a:t>
            </a:r>
            <a:r>
              <a:rPr lang="en-US" sz="1600" b="0" dirty="0">
                <a:solidFill>
                  <a:srgbClr val="CCCCCC"/>
                </a:solidFill>
                <a:effectLst/>
                <a:latin typeface="+mn-lt"/>
              </a:rPr>
              <a:t>)</a:t>
            </a:r>
          </a:p>
          <a:p>
            <a:pPr marL="114300" indent="0">
              <a:buNone/>
            </a:pPr>
            <a:r>
              <a:rPr lang="en-US" sz="1600" b="0" dirty="0">
                <a:solidFill>
                  <a:srgbClr val="CCCCCC"/>
                </a:solidFill>
                <a:effectLst/>
                <a:latin typeface="+mn-lt"/>
              </a:rPr>
              <a:t>{</a:t>
            </a:r>
          </a:p>
          <a:p>
            <a:pPr marL="114300" indent="0">
              <a:buNone/>
            </a:pPr>
            <a:r>
              <a:rPr lang="en-US" sz="1600" b="0" dirty="0">
                <a:solidFill>
                  <a:srgbClr val="6A9955"/>
                </a:solidFill>
                <a:effectLst/>
                <a:latin typeface="+mn-lt"/>
              </a:rPr>
              <a:t>    // Add a number of nodes to the vector</a:t>
            </a:r>
            <a:endParaRPr lang="en-US" sz="1600" b="0" dirty="0">
              <a:solidFill>
                <a:srgbClr val="CCCCCC"/>
              </a:solidFill>
              <a:effectLst/>
              <a:latin typeface="+mn-lt"/>
            </a:endParaRPr>
          </a:p>
          <a:p>
            <a:pPr marL="114300" indent="0">
              <a:buNone/>
            </a:pPr>
            <a:r>
              <a:rPr lang="en-US" sz="1600" b="0" dirty="0">
                <a:solidFill>
                  <a:srgbClr val="569CD6"/>
                </a:solidFill>
                <a:effectLst/>
                <a:latin typeface="+mn-lt"/>
              </a:rPr>
              <a:t>    int</a:t>
            </a:r>
            <a:r>
              <a:rPr lang="en-US" sz="1600" b="0" dirty="0">
                <a:solidFill>
                  <a:srgbClr val="CCCCCC"/>
                </a:solidFill>
                <a:effectLst/>
                <a:latin typeface="+mn-lt"/>
              </a:rPr>
              <a:t> </a:t>
            </a:r>
            <a:r>
              <a:rPr lang="en-US" sz="1600" b="0" dirty="0" err="1">
                <a:solidFill>
                  <a:srgbClr val="CCCCCC"/>
                </a:solidFill>
                <a:effectLst/>
                <a:latin typeface="+mn-lt"/>
              </a:rPr>
              <a:t>nodeCount</a:t>
            </a:r>
            <a:r>
              <a:rPr lang="en-US" sz="1600" b="0" dirty="0">
                <a:solidFill>
                  <a:srgbClr val="CCCCCC"/>
                </a:solidFill>
                <a:effectLst/>
                <a:latin typeface="+mn-lt"/>
              </a:rPr>
              <a:t> </a:t>
            </a:r>
            <a:r>
              <a:rPr lang="en-US" sz="1600" b="0" dirty="0">
                <a:solidFill>
                  <a:srgbClr val="D4D4D4"/>
                </a:solidFill>
                <a:effectLst/>
                <a:latin typeface="+mn-lt"/>
              </a:rPr>
              <a:t>=</a:t>
            </a:r>
            <a:r>
              <a:rPr lang="en-US" sz="1600" b="0" dirty="0">
                <a:solidFill>
                  <a:srgbClr val="CCCCCC"/>
                </a:solidFill>
                <a:effectLst/>
                <a:latin typeface="+mn-lt"/>
              </a:rPr>
              <a:t> </a:t>
            </a:r>
            <a:r>
              <a:rPr lang="en-US" sz="1600" b="0" dirty="0">
                <a:solidFill>
                  <a:srgbClr val="B5CEA8"/>
                </a:solidFill>
                <a:effectLst/>
                <a:latin typeface="+mn-lt"/>
              </a:rPr>
              <a:t>5</a:t>
            </a:r>
            <a:r>
              <a:rPr lang="en-US" sz="1600" b="0" dirty="0">
                <a:solidFill>
                  <a:srgbClr val="CCCCCC"/>
                </a:solidFill>
                <a:effectLst/>
                <a:latin typeface="+mn-lt"/>
              </a:rPr>
              <a:t>;</a:t>
            </a:r>
          </a:p>
          <a:p>
            <a:pPr marL="114300" indent="0">
              <a:buNone/>
            </a:pPr>
            <a:r>
              <a:rPr lang="en-US" sz="1600" b="0" dirty="0">
                <a:solidFill>
                  <a:srgbClr val="DCDCAA"/>
                </a:solidFill>
                <a:effectLst/>
                <a:latin typeface="+mn-lt"/>
              </a:rPr>
              <a:t>    </a:t>
            </a:r>
            <a:r>
              <a:rPr lang="en-US" sz="1600" b="0" dirty="0" err="1">
                <a:solidFill>
                  <a:srgbClr val="DCDCAA"/>
                </a:solidFill>
                <a:effectLst/>
                <a:latin typeface="+mn-lt"/>
              </a:rPr>
              <a:t>add_entries</a:t>
            </a:r>
            <a:r>
              <a:rPr lang="en-US" sz="1600" b="0" dirty="0">
                <a:solidFill>
                  <a:srgbClr val="CCCCCC"/>
                </a:solidFill>
                <a:effectLst/>
                <a:latin typeface="+mn-lt"/>
              </a:rPr>
              <a:t>(</a:t>
            </a:r>
            <a:r>
              <a:rPr lang="en-US" sz="1600" b="0" dirty="0" err="1">
                <a:solidFill>
                  <a:srgbClr val="CCCCCC"/>
                </a:solidFill>
                <a:effectLst/>
                <a:latin typeface="+mn-lt"/>
              </a:rPr>
              <a:t>nodeCount</a:t>
            </a:r>
            <a:r>
              <a:rPr lang="en-US" sz="1600" b="0" dirty="0">
                <a:solidFill>
                  <a:srgbClr val="CCCCCC"/>
                </a:solidFill>
                <a:effectLst/>
                <a:latin typeface="+mn-lt"/>
              </a:rPr>
              <a:t>);</a:t>
            </a:r>
          </a:p>
          <a:p>
            <a:pPr marL="114300" indent="0">
              <a:buNone/>
            </a:pPr>
            <a:r>
              <a:rPr lang="en-US" sz="1600" b="0" dirty="0">
                <a:solidFill>
                  <a:srgbClr val="6A9955"/>
                </a:solidFill>
                <a:effectLst/>
                <a:latin typeface="+mn-lt"/>
              </a:rPr>
              <a:t>    // Get the current size</a:t>
            </a:r>
            <a:endParaRPr lang="en-US" sz="1600" b="0" dirty="0">
              <a:solidFill>
                <a:srgbClr val="CCCCCC"/>
              </a:solidFill>
              <a:effectLst/>
              <a:latin typeface="+mn-lt"/>
            </a:endParaRPr>
          </a:p>
          <a:p>
            <a:pPr marL="114300" indent="0">
              <a:buNone/>
            </a:pPr>
            <a:r>
              <a:rPr lang="en-US" sz="1600" b="0" dirty="0">
                <a:solidFill>
                  <a:srgbClr val="569CD6"/>
                </a:solidFill>
                <a:effectLst/>
                <a:latin typeface="+mn-lt"/>
              </a:rPr>
              <a:t>    int</a:t>
            </a:r>
            <a:r>
              <a:rPr lang="en-US" sz="1600" b="0" dirty="0">
                <a:solidFill>
                  <a:srgbClr val="CCCCCC"/>
                </a:solidFill>
                <a:effectLst/>
                <a:latin typeface="+mn-lt"/>
              </a:rPr>
              <a:t> </a:t>
            </a:r>
            <a:r>
              <a:rPr lang="en-US" sz="1600" b="0" dirty="0" err="1">
                <a:solidFill>
                  <a:srgbClr val="CCCCCC"/>
                </a:solidFill>
                <a:effectLst/>
                <a:latin typeface="+mn-lt"/>
              </a:rPr>
              <a:t>currentSize</a:t>
            </a:r>
            <a:r>
              <a:rPr lang="en-US" sz="1600" b="0" dirty="0">
                <a:solidFill>
                  <a:srgbClr val="CCCCCC"/>
                </a:solidFill>
                <a:effectLst/>
                <a:latin typeface="+mn-lt"/>
              </a:rPr>
              <a:t> </a:t>
            </a:r>
            <a:r>
              <a:rPr lang="en-US" sz="1600" b="0" dirty="0">
                <a:solidFill>
                  <a:srgbClr val="D4D4D4"/>
                </a:solidFill>
                <a:effectLst/>
                <a:latin typeface="+mn-lt"/>
              </a:rPr>
              <a:t>=</a:t>
            </a:r>
            <a:r>
              <a:rPr lang="en-US" sz="1600" b="0" dirty="0">
                <a:solidFill>
                  <a:srgbClr val="CCCCCC"/>
                </a:solidFill>
                <a:effectLst/>
                <a:latin typeface="+mn-lt"/>
              </a:rPr>
              <a:t> </a:t>
            </a:r>
            <a:r>
              <a:rPr lang="en-US" sz="1600" b="0" dirty="0">
                <a:solidFill>
                  <a:srgbClr val="9CDCFE"/>
                </a:solidFill>
                <a:effectLst/>
                <a:latin typeface="+mn-lt"/>
              </a:rPr>
              <a:t>collection</a:t>
            </a:r>
            <a:r>
              <a:rPr lang="en-US" sz="1600" b="0" dirty="0">
                <a:solidFill>
                  <a:srgbClr val="CCCCCC"/>
                </a:solidFill>
                <a:effectLst/>
                <a:latin typeface="+mn-lt"/>
              </a:rPr>
              <a:t>-&gt;</a:t>
            </a:r>
            <a:r>
              <a:rPr lang="en-US" sz="1600" b="0" dirty="0">
                <a:solidFill>
                  <a:srgbClr val="DCDCAA"/>
                </a:solidFill>
                <a:effectLst/>
                <a:latin typeface="+mn-lt"/>
              </a:rPr>
              <a:t>size</a:t>
            </a:r>
            <a:r>
              <a:rPr lang="en-US" sz="1600" b="0" dirty="0">
                <a:solidFill>
                  <a:srgbClr val="CCCCCC"/>
                </a:solidFill>
                <a:effectLst/>
                <a:latin typeface="+mn-lt"/>
              </a:rPr>
              <a:t>();</a:t>
            </a:r>
          </a:p>
          <a:p>
            <a:pPr marL="114300" indent="0">
              <a:buNone/>
            </a:pPr>
            <a:r>
              <a:rPr lang="en-US" sz="1600" b="0" dirty="0">
                <a:solidFill>
                  <a:srgbClr val="6A9955"/>
                </a:solidFill>
                <a:effectLst/>
                <a:latin typeface="+mn-lt"/>
              </a:rPr>
              <a:t>    // Pop back the last node</a:t>
            </a:r>
            <a:endParaRPr lang="en-US" sz="1600" b="0" dirty="0">
              <a:solidFill>
                <a:srgbClr val="CCCCCC"/>
              </a:solidFill>
              <a:effectLst/>
              <a:latin typeface="+mn-lt"/>
            </a:endParaRPr>
          </a:p>
          <a:p>
            <a:pPr marL="114300" indent="0">
              <a:buNone/>
            </a:pPr>
            <a:r>
              <a:rPr lang="en-US" sz="1600" b="0" dirty="0">
                <a:solidFill>
                  <a:srgbClr val="9CDCFE"/>
                </a:solidFill>
                <a:effectLst/>
                <a:latin typeface="+mn-lt"/>
              </a:rPr>
              <a:t>    collection</a:t>
            </a:r>
            <a:r>
              <a:rPr lang="en-US" sz="1600" b="0" dirty="0">
                <a:solidFill>
                  <a:srgbClr val="CCCCCC"/>
                </a:solidFill>
                <a:effectLst/>
                <a:latin typeface="+mn-lt"/>
              </a:rPr>
              <a:t>-&gt;</a:t>
            </a:r>
            <a:r>
              <a:rPr lang="en-US" sz="1600" b="0" dirty="0" err="1">
                <a:solidFill>
                  <a:srgbClr val="DCDCAA"/>
                </a:solidFill>
                <a:effectLst/>
                <a:latin typeface="+mn-lt"/>
              </a:rPr>
              <a:t>pop_back</a:t>
            </a:r>
            <a:r>
              <a:rPr lang="en-US" sz="1600" b="0" dirty="0">
                <a:solidFill>
                  <a:srgbClr val="CCCCCC"/>
                </a:solidFill>
                <a:effectLst/>
                <a:latin typeface="+mn-lt"/>
              </a:rPr>
              <a:t>();</a:t>
            </a:r>
          </a:p>
          <a:p>
            <a:pPr marL="114300" indent="0">
              <a:buNone/>
            </a:pPr>
            <a:r>
              <a:rPr lang="en-US" sz="1600" b="0" dirty="0">
                <a:solidFill>
                  <a:srgbClr val="6A9955"/>
                </a:solidFill>
                <a:effectLst/>
                <a:latin typeface="+mn-lt"/>
              </a:rPr>
              <a:t>    // check for negative to see if the collection size stayed the same as the previous size</a:t>
            </a:r>
            <a:endParaRPr lang="en-US" sz="1600" b="0" dirty="0">
              <a:solidFill>
                <a:srgbClr val="CCCCCC"/>
              </a:solidFill>
              <a:effectLst/>
              <a:latin typeface="+mn-lt"/>
            </a:endParaRPr>
          </a:p>
          <a:p>
            <a:pPr marL="114300" indent="0">
              <a:buNone/>
            </a:pPr>
            <a:r>
              <a:rPr lang="en-US" sz="1600" b="0" dirty="0">
                <a:solidFill>
                  <a:srgbClr val="DCDCAA"/>
                </a:solidFill>
                <a:effectLst/>
                <a:latin typeface="+mn-lt"/>
              </a:rPr>
              <a:t>    ASSERT_FALSE</a:t>
            </a:r>
            <a:r>
              <a:rPr lang="en-US" sz="1600" b="0" dirty="0">
                <a:solidFill>
                  <a:srgbClr val="CCCCCC"/>
                </a:solidFill>
                <a:effectLst/>
                <a:latin typeface="+mn-lt"/>
              </a:rPr>
              <a:t>(</a:t>
            </a:r>
            <a:r>
              <a:rPr lang="en-US" sz="1600" b="0" dirty="0">
                <a:solidFill>
                  <a:srgbClr val="9CDCFE"/>
                </a:solidFill>
                <a:effectLst/>
                <a:latin typeface="+mn-lt"/>
              </a:rPr>
              <a:t>collection</a:t>
            </a:r>
            <a:r>
              <a:rPr lang="en-US" sz="1600" b="0" dirty="0">
                <a:solidFill>
                  <a:srgbClr val="CCCCCC"/>
                </a:solidFill>
                <a:effectLst/>
                <a:latin typeface="+mn-lt"/>
              </a:rPr>
              <a:t>-&gt;</a:t>
            </a:r>
            <a:r>
              <a:rPr lang="en-US" sz="1600" b="0" dirty="0">
                <a:solidFill>
                  <a:srgbClr val="DCDCAA"/>
                </a:solidFill>
                <a:effectLst/>
                <a:latin typeface="+mn-lt"/>
              </a:rPr>
              <a:t>size</a:t>
            </a:r>
            <a:r>
              <a:rPr lang="en-US" sz="1600" b="0" dirty="0">
                <a:solidFill>
                  <a:srgbClr val="CCCCCC"/>
                </a:solidFill>
                <a:effectLst/>
                <a:latin typeface="+mn-lt"/>
              </a:rPr>
              <a:t>() </a:t>
            </a:r>
            <a:r>
              <a:rPr lang="en-US" sz="1600" b="0" dirty="0">
                <a:solidFill>
                  <a:srgbClr val="D4D4D4"/>
                </a:solidFill>
                <a:effectLst/>
                <a:latin typeface="+mn-lt"/>
              </a:rPr>
              <a:t>==</a:t>
            </a:r>
            <a:r>
              <a:rPr lang="en-US" sz="1600" b="0" dirty="0">
                <a:solidFill>
                  <a:srgbClr val="CCCCCC"/>
                </a:solidFill>
                <a:effectLst/>
                <a:latin typeface="+mn-lt"/>
              </a:rPr>
              <a:t> </a:t>
            </a:r>
            <a:r>
              <a:rPr lang="en-US" sz="1600" b="0" dirty="0" err="1">
                <a:solidFill>
                  <a:srgbClr val="CCCCCC"/>
                </a:solidFill>
                <a:effectLst/>
                <a:latin typeface="+mn-lt"/>
              </a:rPr>
              <a:t>currentSize</a:t>
            </a:r>
            <a:r>
              <a:rPr lang="en-US" sz="1600" b="0" dirty="0">
                <a:solidFill>
                  <a:srgbClr val="CCCCCC"/>
                </a:solidFill>
                <a:effectLst/>
                <a:latin typeface="+mn-lt"/>
              </a:rPr>
              <a:t>);</a:t>
            </a:r>
          </a:p>
          <a:p>
            <a:pPr marL="114300" indent="0">
              <a:buNone/>
            </a:pPr>
            <a:r>
              <a:rPr lang="en-US" sz="1600" b="0" dirty="0">
                <a:solidFill>
                  <a:srgbClr val="CCCCCC"/>
                </a:solidFill>
                <a:effectLst/>
                <a:latin typeface="+mn-lt"/>
              </a:rPr>
              <a:t>}</a:t>
            </a:r>
          </a:p>
          <a:p>
            <a:pPr marL="114300" indent="0">
              <a:buNone/>
            </a:pPr>
            <a:r>
              <a:rPr lang="en-US" sz="1200" b="0" dirty="0">
                <a:solidFill>
                  <a:srgbClr val="CCCCCC"/>
                </a:solidFill>
                <a:effectLst/>
                <a:latin typeface="+mn-lt"/>
              </a:rPr>
              <a:t>	</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DC14106E-3D3F-9AB3-AE08-AD8BCBE6D3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83253849"/>
      </p:ext>
    </p:extLst>
  </p:cSld>
  <p:clrMapOvr>
    <a:masterClrMapping/>
  </p:clrMapOvr>
  <mc:AlternateContent xmlns:mc="http://schemas.openxmlformats.org/markup-compatibility/2006">
    <mc:Choice xmlns:p14="http://schemas.microsoft.com/office/powerpoint/2010/main" Requires="p14">
      <p:transition spd="slow" p14:dur="2000" advTm="21083"/>
    </mc:Choice>
    <mc:Fallback>
      <p:transition spd="slow" advTm="21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3AFAF882-99DC-DFC2-1D86-FEE7C74F048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448"/>
    </mc:Choice>
    <mc:Fallback>
      <p:transition spd="slow" advTm="48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ctr" anchorCtr="0">
            <a:normAutofit/>
          </a:bodyPr>
          <a:lstStyle/>
          <a:p>
            <a:pPr marL="685800" lvl="1" indent="-228600" algn="l" rtl="0">
              <a:lnSpc>
                <a:spcPct val="90000"/>
              </a:lnSpc>
              <a:spcBef>
                <a:spcPts val="0"/>
              </a:spcBef>
              <a:spcAft>
                <a:spcPts val="0"/>
              </a:spcAft>
              <a:buClr>
                <a:schemeClr val="lt1"/>
              </a:buClr>
              <a:buSzPts val="2000"/>
              <a:buChar char="•"/>
            </a:pPr>
            <a:r>
              <a:rPr lang="en-US" sz="1800" dirty="0">
                <a:effectLst/>
                <a:latin typeface="+mn-lt"/>
                <a:ea typeface="Times New Roman" panose="02020603050405020304" pitchFamily="18" charset="0"/>
              </a:rPr>
              <a:t>Automation will be used for the enforcement of and compliance to the standards defined in this policy. Green Pace already has a well-established DevOps process and infrastructure.</a:t>
            </a:r>
            <a:r>
              <a:rPr lang="en-US" dirty="0">
                <a:effectLst/>
                <a:latin typeface="+mn-lt"/>
              </a:rPr>
              <a:t> </a:t>
            </a:r>
          </a:p>
          <a:p>
            <a:pPr marL="685800" lvl="1" indent="-228600" algn="l" rtl="0">
              <a:lnSpc>
                <a:spcPct val="90000"/>
              </a:lnSpc>
              <a:spcBef>
                <a:spcPts val="0"/>
              </a:spcBef>
              <a:spcAft>
                <a:spcPts val="0"/>
              </a:spcAft>
              <a:buClr>
                <a:schemeClr val="lt1"/>
              </a:buClr>
              <a:buSzPts val="2000"/>
              <a:buChar char="•"/>
            </a:pPr>
            <a:endParaRPr lang="en-US" dirty="0">
              <a:latin typeface="+mn-lt"/>
            </a:endParaRPr>
          </a:p>
          <a:p>
            <a:pPr marL="685800" lvl="1" indent="-228600" algn="l" rtl="0">
              <a:lnSpc>
                <a:spcPct val="90000"/>
              </a:lnSpc>
              <a:spcBef>
                <a:spcPts val="0"/>
              </a:spcBef>
              <a:spcAft>
                <a:spcPts val="0"/>
              </a:spcAft>
              <a:buClr>
                <a:schemeClr val="lt1"/>
              </a:buClr>
              <a:buSzPts val="2000"/>
              <a:buChar char="•"/>
            </a:pPr>
            <a:r>
              <a:rPr lang="en-US" sz="1800" dirty="0">
                <a:effectLst/>
                <a:latin typeface="+mn-lt"/>
                <a:ea typeface="Times New Roman" panose="02020603050405020304" pitchFamily="18" charset="0"/>
              </a:rPr>
              <a:t>Automation should start in the Build phase to ensure quick finding of issues while the build takes place. </a:t>
            </a:r>
          </a:p>
          <a:p>
            <a:pPr marL="685800" lvl="1" indent="-228600" algn="l" rtl="0">
              <a:lnSpc>
                <a:spcPct val="90000"/>
              </a:lnSpc>
              <a:spcBef>
                <a:spcPts val="0"/>
              </a:spcBef>
              <a:spcAft>
                <a:spcPts val="0"/>
              </a:spcAft>
              <a:buClr>
                <a:schemeClr val="lt1"/>
              </a:buClr>
              <a:buSzPts val="2000"/>
              <a:buChar char="•"/>
            </a:pPr>
            <a:endParaRPr lang="en-US" sz="1800" dirty="0">
              <a:latin typeface="+mn-lt"/>
            </a:endParaRPr>
          </a:p>
          <a:p>
            <a:pPr marL="685800" lvl="1" indent="-228600" algn="l" rtl="0">
              <a:lnSpc>
                <a:spcPct val="90000"/>
              </a:lnSpc>
              <a:spcBef>
                <a:spcPts val="0"/>
              </a:spcBef>
              <a:spcAft>
                <a:spcPts val="0"/>
              </a:spcAft>
              <a:buClr>
                <a:schemeClr val="lt1"/>
              </a:buClr>
              <a:buSzPts val="2000"/>
              <a:buChar char="•"/>
            </a:pPr>
            <a:r>
              <a:rPr lang="en-US" sz="1800" dirty="0">
                <a:effectLst/>
                <a:latin typeface="+mn-lt"/>
                <a:ea typeface="Times New Roman" panose="02020603050405020304" pitchFamily="18" charset="0"/>
              </a:rPr>
              <a:t>Transition and health check can also run automation tools again that ensure that no missed issues are found in the release candidate build for proper coverage of the secure coding standards</a:t>
            </a:r>
            <a:r>
              <a:rPr lang="en-US" dirty="0">
                <a:effectLst/>
                <a:latin typeface="+mn-lt"/>
              </a:rPr>
              <a:t> </a:t>
            </a:r>
            <a:endParaRPr lang="en-US" sz="1800" dirty="0">
              <a:effectLst/>
              <a:latin typeface="+mn-lt"/>
            </a:endParaRPr>
          </a:p>
          <a:p>
            <a:pPr marL="685800" lvl="1" indent="-228600" algn="l" rtl="0">
              <a:lnSpc>
                <a:spcPct val="90000"/>
              </a:lnSpc>
              <a:spcBef>
                <a:spcPts val="0"/>
              </a:spcBef>
              <a:spcAft>
                <a:spcPts val="0"/>
              </a:spcAft>
              <a:buClr>
                <a:schemeClr val="lt1"/>
              </a:buClr>
              <a:buSzPts val="2000"/>
              <a:buChar char="•"/>
            </a:pPr>
            <a:endParaRPr lang="en-US" sz="1800" dirty="0">
              <a:latin typeface="+mn-lt"/>
            </a:endParaRPr>
          </a:p>
          <a:p>
            <a:pPr marL="685800" lvl="1" indent="-228600">
              <a:spcBef>
                <a:spcPts val="0"/>
              </a:spcBef>
              <a:buSzPts val="2000"/>
            </a:pPr>
            <a:r>
              <a:rPr lang="en-US" sz="1800" dirty="0">
                <a:latin typeface="+mn-lt"/>
                <a:ea typeface="Times New Roman" panose="02020603050405020304" pitchFamily="18" charset="0"/>
              </a:rPr>
              <a:t>A</a:t>
            </a:r>
            <a:r>
              <a:rPr lang="en-US" sz="1800" dirty="0">
                <a:effectLst/>
                <a:latin typeface="+mn-lt"/>
                <a:ea typeface="Times New Roman" panose="02020603050405020304" pitchFamily="18" charset="0"/>
              </a:rPr>
              <a:t>utomation tools again are used in the Maintain and Stabilize plan to ensure proper coverage based on regression when modifying the source code for developing solutions to issues.</a:t>
            </a:r>
          </a:p>
          <a:p>
            <a:pPr marL="685800" lvl="1" indent="-228600">
              <a:spcBef>
                <a:spcPts val="0"/>
              </a:spcBef>
              <a:buSzPts val="2000"/>
            </a:pPr>
            <a:endParaRPr lang="en-US" sz="1800" dirty="0">
              <a:latin typeface="+mn-lt"/>
              <a:ea typeface="Times New Roman" panose="02020603050405020304" pitchFamily="18" charset="0"/>
            </a:endParaRPr>
          </a:p>
          <a:p>
            <a:pPr marL="685800" lvl="1" indent="-228600">
              <a:spcBef>
                <a:spcPts val="0"/>
              </a:spcBef>
              <a:buSzPts val="2000"/>
            </a:pPr>
            <a:r>
              <a:rPr lang="en-US" sz="1800" dirty="0">
                <a:effectLst/>
                <a:latin typeface="+mn-lt"/>
                <a:ea typeface="Times New Roman" panose="02020603050405020304" pitchFamily="18" charset="0"/>
              </a:rPr>
              <a:t>Static code analyzers should be used for each phase.</a:t>
            </a:r>
          </a:p>
          <a:p>
            <a:pPr marL="685800" lvl="1" indent="-228600" algn="l" rtl="0">
              <a:lnSpc>
                <a:spcPct val="90000"/>
              </a:lnSpc>
              <a:spcBef>
                <a:spcPts val="0"/>
              </a:spcBef>
              <a:spcAft>
                <a:spcPts val="0"/>
              </a:spcAft>
              <a:buClr>
                <a:schemeClr val="lt1"/>
              </a:buClr>
              <a:buSzPts val="2000"/>
              <a:buChar char="•"/>
            </a:pPr>
            <a:endParaRPr lang="en-US" sz="1800" dirty="0">
              <a:latin typeface="Times New Roman" panose="02020603050405020304" pitchFamily="18" charset="0"/>
            </a:endParaRPr>
          </a:p>
          <a:p>
            <a:pPr marL="457200" lvl="1" indent="0" algn="l" rtl="0">
              <a:lnSpc>
                <a:spcPct val="90000"/>
              </a:lnSpc>
              <a:spcBef>
                <a:spcPts val="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32DAA843-378E-A3FC-666C-3C2BF81AA7A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171"/>
    </mc:Choice>
    <mc:Fallback>
      <p:transition spd="slow" advTm="62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We should always strive to understand any security risks proactively rather than retroactively.</a:t>
            </a:r>
            <a:br>
              <a:rPr lang="en-US" sz="2000" dirty="0"/>
            </a:br>
            <a:endParaRPr lang="en-US" sz="2000" dirty="0"/>
          </a:p>
          <a:p>
            <a:pPr marL="228600" lvl="0" indent="-228600" algn="l" rtl="0">
              <a:lnSpc>
                <a:spcPct val="90000"/>
              </a:lnSpc>
              <a:spcBef>
                <a:spcPts val="0"/>
              </a:spcBef>
              <a:spcAft>
                <a:spcPts val="0"/>
              </a:spcAft>
              <a:buClr>
                <a:schemeClr val="lt1"/>
              </a:buClr>
              <a:buSzPts val="2000"/>
              <a:buChar char="•"/>
            </a:pPr>
            <a:r>
              <a:rPr lang="en-US" sz="2000" dirty="0"/>
              <a:t>Waiting to implement security procedures after an incident can lead to loss of funds that the company may have to further implement better security tools and practices.</a:t>
            </a:r>
            <a:br>
              <a:rPr lang="en-US" sz="2000" dirty="0"/>
            </a:br>
            <a:endParaRPr lang="en-US" sz="2000" dirty="0"/>
          </a:p>
          <a:p>
            <a:pPr marL="228600" lvl="0" indent="-228600" algn="l" rtl="0">
              <a:lnSpc>
                <a:spcPct val="90000"/>
              </a:lnSpc>
              <a:spcBef>
                <a:spcPts val="0"/>
              </a:spcBef>
              <a:spcAft>
                <a:spcPts val="0"/>
              </a:spcAft>
              <a:buClr>
                <a:schemeClr val="lt1"/>
              </a:buClr>
              <a:buSzPts val="2000"/>
              <a:buChar char="•"/>
            </a:pPr>
            <a:r>
              <a:rPr lang="en-US" sz="2000" dirty="0"/>
              <a:t>We should strive for quarterly (or better weekly to monthly) checks for software and hardware patches to ensure that tools used will be more secure.</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EB446DD8-08E6-501B-2CAB-29573603E23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344"/>
    </mc:Choice>
    <mc:Fallback>
      <p:transition spd="slow" advTm="40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ctr" anchorCtr="0">
            <a:normAutofit/>
          </a:bodyPr>
          <a:lstStyle/>
          <a:p>
            <a:pPr marL="1143000" lvl="2" indent="-228600" algn="l" rtl="0">
              <a:lnSpc>
                <a:spcPct val="90000"/>
              </a:lnSpc>
              <a:spcBef>
                <a:spcPts val="0"/>
              </a:spcBef>
              <a:spcAft>
                <a:spcPts val="0"/>
              </a:spcAft>
              <a:buClr>
                <a:schemeClr val="lt1"/>
              </a:buClr>
              <a:buSzPts val="1800"/>
              <a:buChar char="•"/>
            </a:pPr>
            <a:r>
              <a:rPr lang="en-US" dirty="0">
                <a:latin typeface="+mn-lt"/>
              </a:rPr>
              <a:t>The biggest gap in this security policy is that not all the original Coding standards mapped to each of the 10 Principles. I would like to reassess the Coding standards knowing what I know now to map to each.</a:t>
            </a:r>
            <a:br>
              <a:rPr lang="en-US" dirty="0">
                <a:latin typeface="+mn-lt"/>
              </a:rPr>
            </a:br>
            <a:endParaRPr lang="en-US" dirty="0">
              <a:latin typeface="+mn-lt"/>
            </a:endParaRPr>
          </a:p>
          <a:p>
            <a:pPr marL="1143000" lvl="2" indent="-228600" algn="l" rtl="0">
              <a:lnSpc>
                <a:spcPct val="90000"/>
              </a:lnSpc>
              <a:spcBef>
                <a:spcPts val="0"/>
              </a:spcBef>
              <a:spcAft>
                <a:spcPts val="0"/>
              </a:spcAft>
              <a:buClr>
                <a:schemeClr val="lt1"/>
              </a:buClr>
              <a:buSzPts val="1800"/>
              <a:buChar char="•"/>
            </a:pPr>
            <a:r>
              <a:rPr lang="en-US" dirty="0">
                <a:latin typeface="+mn-lt"/>
              </a:rPr>
              <a:t>We don’t necessarily call out internal and external employee restrictions based on motivations of attackers.  We should revisit now that we know more of motivations to ensure that each motive reported are covered in some way with this security policy.</a:t>
            </a:r>
            <a:endParaRPr dirty="0">
              <a:latin typeface="+mn-lt"/>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id="{CDE7B05C-FD67-BFB8-5269-B0592C314BA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620"/>
    </mc:Choice>
    <mc:Fallback>
      <p:transition spd="slow" advTm="57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Strive for upfront security of engineered systems </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Learn the motives and actions of why and how attacks happen</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Zero trust policies for individuals or third-party company employees</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Continue to learn more in the Security field of best practices and future tools and monitoring solutions.</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1737FD47-5E6C-FAA7-5580-249282D68FB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544"/>
    </mc:Choice>
    <mc:Fallback>
      <p:transition spd="slow" advTm="3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200"/>
              <a:buChar char="•"/>
            </a:pPr>
            <a:r>
              <a:rPr lang="en-US" b="0" i="0" dirty="0" err="1">
                <a:solidFill>
                  <a:schemeClr val="bg1"/>
                </a:solidFill>
                <a:effectLst/>
                <a:latin typeface="+mn-lt"/>
              </a:rPr>
              <a:t>Seacord</a:t>
            </a:r>
            <a:r>
              <a:rPr lang="en-US" b="0" i="0" dirty="0">
                <a:solidFill>
                  <a:schemeClr val="bg1"/>
                </a:solidFill>
                <a:effectLst/>
                <a:latin typeface="+mn-lt"/>
              </a:rPr>
              <a:t>, R. C. (2013). </a:t>
            </a:r>
            <a:r>
              <a:rPr lang="en-US" b="0" i="1" dirty="0">
                <a:solidFill>
                  <a:schemeClr val="bg1"/>
                </a:solidFill>
                <a:effectLst/>
                <a:latin typeface="+mn-lt"/>
              </a:rPr>
              <a:t>Secure Coding in C and C++</a:t>
            </a:r>
            <a:r>
              <a:rPr lang="en-US" b="0" i="0" dirty="0">
                <a:solidFill>
                  <a:schemeClr val="bg1"/>
                </a:solidFill>
                <a:effectLst/>
                <a:latin typeface="+mn-lt"/>
              </a:rPr>
              <a:t> (2nd ed.). Pearson Technology Group. </a:t>
            </a:r>
            <a:r>
              <a:rPr lang="en-US" b="0" i="0" dirty="0">
                <a:solidFill>
                  <a:schemeClr val="bg1"/>
                </a:solidFill>
                <a:effectLst/>
                <a:latin typeface="+mn-lt"/>
                <a:hlinkClick r:id="rId6">
                  <a:extLst>
                    <a:ext uri="{A12FA001-AC4F-418D-AE19-62706E023703}">
                      <ahyp:hlinkClr xmlns:ahyp="http://schemas.microsoft.com/office/drawing/2018/hyperlinkcolor" val="tx"/>
                    </a:ext>
                  </a:extLst>
                </a:hlinkClick>
              </a:rPr>
              <a:t>https://bookshelf.vitalsource.com/books/9780132981972</a:t>
            </a:r>
            <a:br>
              <a:rPr lang="en-US" b="0" i="0" dirty="0">
                <a:solidFill>
                  <a:schemeClr val="bg1"/>
                </a:solidFill>
                <a:effectLst/>
                <a:latin typeface="+mn-lt"/>
              </a:rPr>
            </a:br>
            <a:endParaRPr lang="en-US" b="0" i="0" dirty="0">
              <a:solidFill>
                <a:schemeClr val="bg1"/>
              </a:solidFill>
              <a:effectLst/>
              <a:latin typeface="+mn-lt"/>
            </a:endParaRPr>
          </a:p>
          <a:p>
            <a:pPr marL="228600" indent="-228600">
              <a:spcBef>
                <a:spcPts val="0"/>
              </a:spcBef>
              <a:buSzPts val="2200"/>
            </a:pPr>
            <a:r>
              <a:rPr lang="en-US" i="1" dirty="0">
                <a:effectLst/>
              </a:rPr>
              <a:t>Sei External Wiki Home</a:t>
            </a:r>
            <a:r>
              <a:rPr lang="en-US" dirty="0">
                <a:effectLst/>
              </a:rPr>
              <a:t>. SEI External Wiki Home - Homepage - Confluence. (n.d.). https://</a:t>
            </a:r>
            <a:r>
              <a:rPr lang="en-US" dirty="0" err="1">
                <a:effectLst/>
              </a:rPr>
              <a:t>wiki.sei.cmu.edu</a:t>
            </a:r>
            <a:r>
              <a:rPr lang="en-US" dirty="0">
                <a:effectLst/>
              </a:rPr>
              <a:t>/confluence/ </a:t>
            </a:r>
          </a:p>
          <a:p>
            <a:pPr marL="228600" lvl="0" indent="-228600" algn="l" rtl="0">
              <a:lnSpc>
                <a:spcPct val="90000"/>
              </a:lnSpc>
              <a:spcBef>
                <a:spcPts val="0"/>
              </a:spcBef>
              <a:spcAft>
                <a:spcPts val="0"/>
              </a:spcAft>
              <a:buClr>
                <a:schemeClr val="lt1"/>
              </a:buClr>
              <a:buSzPts val="2200"/>
              <a:buChar char="•"/>
            </a:pPr>
            <a:endParaRPr lang="en-US" dirty="0">
              <a:solidFill>
                <a:schemeClr val="bg1"/>
              </a:solidFill>
              <a:latin typeface="+mn-lt"/>
            </a:endParaRPr>
          </a:p>
          <a:p>
            <a:pPr marL="228600" indent="-228600">
              <a:spcBef>
                <a:spcPts val="0"/>
              </a:spcBef>
              <a:buSzPts val="2200"/>
            </a:pPr>
            <a:r>
              <a:rPr lang="en-US" i="1" dirty="0">
                <a:effectLst/>
              </a:rPr>
              <a:t>Top 10 secure coding practices</a:t>
            </a:r>
            <a:r>
              <a:rPr lang="en-US" dirty="0">
                <a:effectLst/>
              </a:rPr>
              <a:t>. Top 10 Secure Coding Practices - CERT Secure Coding - Confluence. (n.d.). https://</a:t>
            </a:r>
            <a:r>
              <a:rPr lang="en-US" dirty="0" err="1">
                <a:effectLst/>
              </a:rPr>
              <a:t>wiki.sei.cmu.edu</a:t>
            </a:r>
            <a:r>
              <a:rPr lang="en-US" dirty="0">
                <a:effectLst/>
              </a:rPr>
              <a:t>/confluence/display/</a:t>
            </a:r>
            <a:r>
              <a:rPr lang="en-US" dirty="0" err="1">
                <a:effectLst/>
              </a:rPr>
              <a:t>seccode</a:t>
            </a:r>
            <a:r>
              <a:rPr lang="en-US" dirty="0">
                <a:effectLst/>
              </a:rPr>
              <a:t>/Top+10+Secure+Coding+Practices?focusedCommentId=88044413 </a:t>
            </a:r>
          </a:p>
          <a:p>
            <a:pPr marL="228600" lvl="0" indent="-228600" algn="l" rtl="0">
              <a:lnSpc>
                <a:spcPct val="90000"/>
              </a:lnSpc>
              <a:spcBef>
                <a:spcPts val="0"/>
              </a:spcBef>
              <a:spcAft>
                <a:spcPts val="0"/>
              </a:spcAft>
              <a:buClr>
                <a:schemeClr val="lt1"/>
              </a:buClr>
              <a:buSzPts val="2200"/>
              <a:buChar char="•"/>
            </a:pPr>
            <a:endParaRPr lang="en-US" dirty="0">
              <a:solidFill>
                <a:schemeClr val="bg1"/>
              </a:solidFill>
              <a:latin typeface="+mn-lt"/>
            </a:endParaRPr>
          </a:p>
          <a:p>
            <a:pPr marL="228600" indent="-228600">
              <a:spcBef>
                <a:spcPts val="0"/>
              </a:spcBef>
              <a:buSzPts val="2200"/>
            </a:pPr>
            <a:r>
              <a:rPr lang="en-US" i="1" dirty="0">
                <a:effectLst/>
              </a:rPr>
              <a:t>What is defense in depth? defined and explained</a:t>
            </a:r>
            <a:r>
              <a:rPr lang="en-US" dirty="0">
                <a:effectLst/>
              </a:rPr>
              <a:t>. Fortinet. (n.d.). https://</a:t>
            </a:r>
            <a:r>
              <a:rPr lang="en-US" dirty="0" err="1">
                <a:effectLst/>
              </a:rPr>
              <a:t>www.fortinet.com</a:t>
            </a:r>
            <a:r>
              <a:rPr lang="en-US" dirty="0">
                <a:effectLst/>
              </a:rPr>
              <a:t>/resources/</a:t>
            </a:r>
            <a:r>
              <a:rPr lang="en-US" dirty="0" err="1">
                <a:effectLst/>
              </a:rPr>
              <a:t>cyberglossary</a:t>
            </a:r>
            <a:r>
              <a:rPr lang="en-US" dirty="0">
                <a:effectLst/>
              </a:rPr>
              <a:t>/defense-in-depth#:~:text=Defense%20in%20depth%20is%20a,are%20stopped%20along%20the%20way. </a:t>
            </a:r>
          </a:p>
          <a:p>
            <a:pPr marL="228600" lvl="0" indent="-228600" algn="l" rtl="0">
              <a:lnSpc>
                <a:spcPct val="90000"/>
              </a:lnSpc>
              <a:spcBef>
                <a:spcPts val="0"/>
              </a:spcBef>
              <a:spcAft>
                <a:spcPts val="0"/>
              </a:spcAft>
              <a:buClr>
                <a:schemeClr val="lt1"/>
              </a:buClr>
              <a:buSzPts val="2200"/>
              <a:buChar char="•"/>
            </a:pPr>
            <a:endParaRPr dirty="0">
              <a:solidFill>
                <a:schemeClr val="bg1"/>
              </a:solidFill>
              <a:latin typeface="+mn-lt"/>
            </a:endParaRPr>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FBE638A4-73E0-9EF6-CA66-F1F58CFAC59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384"/>
    </mc:Choice>
    <mc:Fallback>
      <p:transition spd="slow" advTm="22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606903" y="1796432"/>
            <a:ext cx="10034124" cy="4840175"/>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3" name="Audio 12">
            <a:extLst>
              <a:ext uri="{FF2B5EF4-FFF2-40B4-BE49-F238E27FC236}">
                <a16:creationId xmlns:a16="http://schemas.microsoft.com/office/drawing/2014/main" id="{22A7255E-B610-05D1-E82A-F450D0E0A29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639"/>
    </mc:Choice>
    <mc:Fallback>
      <p:transition spd="slow" advTm="37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3443792181"/>
              </p:ext>
            </p:extLst>
          </p:nvPr>
        </p:nvGraphicFramePr>
        <p:xfrm>
          <a:off x="801112" y="2554977"/>
          <a:ext cx="9995621" cy="3538650"/>
        </p:xfrm>
        <a:graphic>
          <a:graphicData uri="http://schemas.openxmlformats.org/drawingml/2006/table">
            <a:tbl>
              <a:tblPr firstRow="1" firstCol="1">
                <a:noFill/>
                <a:tableStyleId>{802198C4-3087-4945-87E3-76CBB3509B7E}</a:tableStyleId>
              </a:tblPr>
              <a:tblGrid>
                <a:gridCol w="5141729">
                  <a:extLst>
                    <a:ext uri="{9D8B030D-6E8A-4147-A177-3AD203B41FA5}">
                      <a16:colId xmlns:a16="http://schemas.microsoft.com/office/drawing/2014/main" val="20000"/>
                    </a:ext>
                  </a:extLst>
                </a:gridCol>
                <a:gridCol w="4853892">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bg1"/>
                          </a:solidFill>
                          <a:sym typeface="Arial"/>
                        </a:rPr>
                        <a:t>Likely: Do not dereference null pointers.</a:t>
                      </a:r>
                      <a:r>
                        <a:rPr lang="en-US" dirty="0">
                          <a:solidFill>
                            <a:schemeClr val="bg1"/>
                          </a:solidFill>
                        </a:rPr>
                        <a:t> </a:t>
                      </a:r>
                      <a:endParaRPr dirty="0">
                        <a:solidFill>
                          <a:schemeClr val="bg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tx1"/>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bg1"/>
                          </a:solidFill>
                        </a:rPr>
                        <a:t>Priority: Guarantee that storage for strings has sufficient space for character data and the null terminator.</a:t>
                      </a:r>
                      <a:endParaRPr dirty="0">
                        <a:solidFill>
                          <a:schemeClr val="bg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1769325">
                <a:tc>
                  <a:txBody>
                    <a:bodyPr/>
                    <a:lstStyle/>
                    <a:p>
                      <a:pPr marL="0" marR="0" algn="ctr">
                        <a:spcBef>
                          <a:spcPts val="0"/>
                        </a:spcBef>
                        <a:spcAft>
                          <a:spcPts val="0"/>
                        </a:spcAft>
                      </a:pPr>
                      <a:r>
                        <a:rPr lang="en-US" dirty="0">
                          <a:solidFill>
                            <a:schemeClr val="bg1"/>
                          </a:solidFill>
                        </a:rPr>
                        <a:t>Low Priority: Do not invoke virtual functions from constructors or destructors.</a:t>
                      </a:r>
                    </a:p>
                  </a:txBody>
                  <a:tcPr marL="63500" marR="63500" marT="63500" marB="63500"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bg1"/>
                          </a:solidFill>
                          <a:sym typeface="Arial"/>
                        </a:rPr>
                        <a:t>Unlikely: Use a static assertion to test the value of a constant expression.</a:t>
                      </a:r>
                      <a:r>
                        <a:rPr lang="en-US" dirty="0">
                          <a:solidFill>
                            <a:schemeClr val="bg1"/>
                          </a:solidFill>
                        </a:rPr>
                        <a:t> </a:t>
                      </a:r>
                      <a:endParaRPr dirty="0">
                        <a:solidFill>
                          <a:schemeClr val="bg1"/>
                        </a:solidFill>
                      </a:endParaRPr>
                    </a:p>
                  </a:txBody>
                  <a:tcPr marL="91425" marR="91425" marT="91425" marB="91425" anchor="ctr">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extLst>
              <a:ext uri="{FF2B5EF4-FFF2-40B4-BE49-F238E27FC236}">
                <a16:creationId xmlns:a16="http://schemas.microsoft.com/office/drawing/2014/main" id="{689965B1-4258-1D93-E556-39F41371FA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035"/>
    </mc:Choice>
    <mc:Fallback>
      <p:transition spd="slow" advTm="52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800" dirty="0">
                <a:latin typeface="+mn-lt"/>
              </a:rPr>
              <a:t>Validate Input Data</a:t>
            </a:r>
          </a:p>
          <a:p>
            <a:pPr marL="228600" lvl="0" indent="-228600" algn="l" rtl="0">
              <a:lnSpc>
                <a:spcPct val="90000"/>
              </a:lnSpc>
              <a:spcBef>
                <a:spcPts val="0"/>
              </a:spcBef>
              <a:spcAft>
                <a:spcPts val="0"/>
              </a:spcAft>
              <a:buClr>
                <a:schemeClr val="lt1"/>
              </a:buClr>
              <a:buSzPts val="2200"/>
              <a:buChar char="•"/>
            </a:pPr>
            <a:r>
              <a:rPr lang="en-US" sz="2800" dirty="0">
                <a:latin typeface="+mn-lt"/>
              </a:rPr>
              <a:t>Heed Compiler Warnings</a:t>
            </a:r>
          </a:p>
          <a:p>
            <a:pPr marL="228600" lvl="0" indent="-228600" algn="l" rtl="0">
              <a:lnSpc>
                <a:spcPct val="90000"/>
              </a:lnSpc>
              <a:spcBef>
                <a:spcPts val="0"/>
              </a:spcBef>
              <a:spcAft>
                <a:spcPts val="0"/>
              </a:spcAft>
              <a:buClr>
                <a:schemeClr val="lt1"/>
              </a:buClr>
              <a:buSzPts val="2200"/>
              <a:buChar char="•"/>
            </a:pPr>
            <a:r>
              <a:rPr lang="en-US" sz="2800" dirty="0">
                <a:latin typeface="+mn-lt"/>
              </a:rPr>
              <a:t>Architect and Design for Security Policies</a:t>
            </a:r>
          </a:p>
          <a:p>
            <a:pPr marL="228600" lvl="0" indent="-228600" algn="l" rtl="0">
              <a:lnSpc>
                <a:spcPct val="90000"/>
              </a:lnSpc>
              <a:spcBef>
                <a:spcPts val="0"/>
              </a:spcBef>
              <a:spcAft>
                <a:spcPts val="0"/>
              </a:spcAft>
              <a:buClr>
                <a:schemeClr val="lt1"/>
              </a:buClr>
              <a:buSzPts val="2200"/>
              <a:buChar char="•"/>
            </a:pPr>
            <a:r>
              <a:rPr lang="en-US" sz="2800" dirty="0">
                <a:latin typeface="+mn-lt"/>
              </a:rPr>
              <a:t>Keep it Simple</a:t>
            </a:r>
          </a:p>
          <a:p>
            <a:pPr marL="228600" lvl="0" indent="-228600" algn="l" rtl="0">
              <a:lnSpc>
                <a:spcPct val="90000"/>
              </a:lnSpc>
              <a:spcBef>
                <a:spcPts val="0"/>
              </a:spcBef>
              <a:spcAft>
                <a:spcPts val="0"/>
              </a:spcAft>
              <a:buClr>
                <a:schemeClr val="lt1"/>
              </a:buClr>
              <a:buSzPts val="2200"/>
              <a:buChar char="•"/>
            </a:pPr>
            <a:r>
              <a:rPr lang="en-US" sz="2800" dirty="0">
                <a:latin typeface="+mn-lt"/>
              </a:rPr>
              <a:t>Default Deny</a:t>
            </a:r>
          </a:p>
          <a:p>
            <a:pPr marL="228600" lvl="0" indent="-228600" algn="l" rtl="0">
              <a:lnSpc>
                <a:spcPct val="90000"/>
              </a:lnSpc>
              <a:spcBef>
                <a:spcPts val="0"/>
              </a:spcBef>
              <a:spcAft>
                <a:spcPts val="0"/>
              </a:spcAft>
              <a:buClr>
                <a:schemeClr val="lt1"/>
              </a:buClr>
              <a:buSzPts val="2200"/>
              <a:buChar char="•"/>
            </a:pPr>
            <a:r>
              <a:rPr lang="en-US" sz="2800" dirty="0">
                <a:latin typeface="+mn-lt"/>
              </a:rPr>
              <a:t>Adhere to the Principle of Least Privilege</a:t>
            </a:r>
          </a:p>
          <a:p>
            <a:pPr marL="228600" lvl="0" indent="-228600" algn="l" rtl="0">
              <a:lnSpc>
                <a:spcPct val="90000"/>
              </a:lnSpc>
              <a:spcBef>
                <a:spcPts val="0"/>
              </a:spcBef>
              <a:spcAft>
                <a:spcPts val="0"/>
              </a:spcAft>
              <a:buClr>
                <a:schemeClr val="lt1"/>
              </a:buClr>
              <a:buSzPts val="2200"/>
              <a:buChar char="•"/>
            </a:pPr>
            <a:r>
              <a:rPr lang="en-US" sz="2800" dirty="0">
                <a:latin typeface="+mn-lt"/>
              </a:rPr>
              <a:t>Sanitize Data Sent to Other Systems</a:t>
            </a:r>
          </a:p>
          <a:p>
            <a:pPr marL="228600" lvl="0" indent="-228600" algn="l" rtl="0">
              <a:lnSpc>
                <a:spcPct val="90000"/>
              </a:lnSpc>
              <a:spcBef>
                <a:spcPts val="0"/>
              </a:spcBef>
              <a:spcAft>
                <a:spcPts val="0"/>
              </a:spcAft>
              <a:buClr>
                <a:schemeClr val="lt1"/>
              </a:buClr>
              <a:buSzPts val="2200"/>
              <a:buChar char="•"/>
            </a:pPr>
            <a:r>
              <a:rPr lang="en-US" sz="2800" dirty="0">
                <a:latin typeface="+mn-lt"/>
              </a:rPr>
              <a:t>Practice Defense in Depth</a:t>
            </a:r>
          </a:p>
          <a:p>
            <a:pPr marL="228600" lvl="0" indent="-228600" algn="l" rtl="0">
              <a:lnSpc>
                <a:spcPct val="90000"/>
              </a:lnSpc>
              <a:spcBef>
                <a:spcPts val="0"/>
              </a:spcBef>
              <a:spcAft>
                <a:spcPts val="0"/>
              </a:spcAft>
              <a:buClr>
                <a:schemeClr val="lt1"/>
              </a:buClr>
              <a:buSzPts val="2200"/>
              <a:buChar char="•"/>
            </a:pPr>
            <a:r>
              <a:rPr lang="en-US" sz="2800" dirty="0">
                <a:latin typeface="+mn-lt"/>
              </a:rPr>
              <a:t>Use Effective Quality Assurance Techniques</a:t>
            </a:r>
          </a:p>
          <a:p>
            <a:pPr marL="228600" lvl="0" indent="-228600" algn="l" rtl="0">
              <a:lnSpc>
                <a:spcPct val="90000"/>
              </a:lnSpc>
              <a:spcBef>
                <a:spcPts val="0"/>
              </a:spcBef>
              <a:spcAft>
                <a:spcPts val="0"/>
              </a:spcAft>
              <a:buClr>
                <a:schemeClr val="lt1"/>
              </a:buClr>
              <a:buSzPts val="2200"/>
              <a:buChar char="•"/>
            </a:pPr>
            <a:r>
              <a:rPr lang="en-US" sz="2800" dirty="0">
                <a:latin typeface="+mn-lt"/>
              </a:rPr>
              <a:t>Adopt a Secure Coding Standard</a:t>
            </a:r>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A72F3E61-DAFD-55FE-C4EE-0BB7CFACBC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060"/>
    </mc:Choice>
    <mc:Fallback>
      <p:transition spd="slow" advTm="36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000"/>
              <a:buChar char="•"/>
            </a:pPr>
            <a:r>
              <a:rPr lang="en-US" sz="2800" dirty="0">
                <a:latin typeface="+mn-lt"/>
              </a:rPr>
              <a:t>Do not dereference null pointers.</a:t>
            </a:r>
          </a:p>
          <a:p>
            <a:pPr marL="228600" lvl="0" indent="-228600" algn="l" rtl="0">
              <a:lnSpc>
                <a:spcPct val="90000"/>
              </a:lnSpc>
              <a:spcBef>
                <a:spcPts val="0"/>
              </a:spcBef>
              <a:spcAft>
                <a:spcPts val="0"/>
              </a:spcAft>
              <a:buClr>
                <a:schemeClr val="lt1"/>
              </a:buClr>
              <a:buSzPts val="2000"/>
              <a:buChar char="•"/>
            </a:pPr>
            <a:r>
              <a:rPr lang="en-US" sz="2800" dirty="0">
                <a:latin typeface="+mn-lt"/>
              </a:rPr>
              <a:t>Guarantee that storage for strings has sufficient space for character data and the null terminator.</a:t>
            </a:r>
          </a:p>
          <a:p>
            <a:pPr marL="228600" lvl="0" indent="-228600" algn="l" rtl="0">
              <a:lnSpc>
                <a:spcPct val="90000"/>
              </a:lnSpc>
              <a:spcBef>
                <a:spcPts val="0"/>
              </a:spcBef>
              <a:spcAft>
                <a:spcPts val="0"/>
              </a:spcAft>
              <a:buClr>
                <a:schemeClr val="lt1"/>
              </a:buClr>
              <a:buSzPts val="2000"/>
              <a:buChar char="•"/>
            </a:pPr>
            <a:r>
              <a:rPr lang="en-US" sz="2800" dirty="0">
                <a:latin typeface="+mn-lt"/>
              </a:rPr>
              <a:t>Sanitize data passed to complex subsystems.</a:t>
            </a:r>
          </a:p>
          <a:p>
            <a:pPr marL="228600" lvl="0" indent="-228600" algn="l" rtl="0">
              <a:lnSpc>
                <a:spcPct val="90000"/>
              </a:lnSpc>
              <a:spcBef>
                <a:spcPts val="0"/>
              </a:spcBef>
              <a:spcAft>
                <a:spcPts val="0"/>
              </a:spcAft>
              <a:buClr>
                <a:schemeClr val="lt1"/>
              </a:buClr>
              <a:buSzPts val="2000"/>
              <a:buChar char="•"/>
            </a:pPr>
            <a:r>
              <a:rPr lang="en-US" sz="2800" dirty="0">
                <a:latin typeface="+mn-lt"/>
              </a:rPr>
              <a:t>Allocate and free memory in the same module, at the same level of abstraction.</a:t>
            </a:r>
          </a:p>
          <a:p>
            <a:pPr marL="228600" lvl="0" indent="-228600" algn="l" rtl="0">
              <a:lnSpc>
                <a:spcPct val="90000"/>
              </a:lnSpc>
              <a:spcBef>
                <a:spcPts val="0"/>
              </a:spcBef>
              <a:spcAft>
                <a:spcPts val="0"/>
              </a:spcAft>
              <a:buClr>
                <a:schemeClr val="lt1"/>
              </a:buClr>
              <a:buSzPts val="2000"/>
              <a:buChar char="•"/>
            </a:pPr>
            <a:r>
              <a:rPr lang="en-US" sz="2800" dirty="0">
                <a:latin typeface="+mn-lt"/>
              </a:rPr>
              <a:t>Do not throw an exception across execution boundaries.</a:t>
            </a:r>
          </a:p>
          <a:p>
            <a:pPr marL="228600" lvl="0" indent="-228600" algn="l" rtl="0">
              <a:lnSpc>
                <a:spcPct val="90000"/>
              </a:lnSpc>
              <a:spcBef>
                <a:spcPts val="0"/>
              </a:spcBef>
              <a:spcAft>
                <a:spcPts val="0"/>
              </a:spcAft>
              <a:buClr>
                <a:schemeClr val="lt1"/>
              </a:buClr>
              <a:buSzPts val="2000"/>
              <a:buChar char="•"/>
            </a:pPr>
            <a:r>
              <a:rPr lang="en-US" sz="2800" dirty="0">
                <a:latin typeface="+mn-lt"/>
              </a:rPr>
              <a:t>Declare objects with appropriate storage durations.</a:t>
            </a:r>
          </a:p>
          <a:p>
            <a:pPr marL="228600" lvl="0" indent="-228600" algn="l" rtl="0">
              <a:lnSpc>
                <a:spcPct val="90000"/>
              </a:lnSpc>
              <a:spcBef>
                <a:spcPts val="0"/>
              </a:spcBef>
              <a:spcAft>
                <a:spcPts val="0"/>
              </a:spcAft>
              <a:buClr>
                <a:schemeClr val="lt1"/>
              </a:buClr>
              <a:buSzPts val="2000"/>
              <a:buChar char="•"/>
            </a:pPr>
            <a:r>
              <a:rPr lang="en-US" sz="2800" dirty="0">
                <a:latin typeface="+mn-lt"/>
              </a:rPr>
              <a:t>Do not copy a FILE object.</a:t>
            </a:r>
          </a:p>
          <a:p>
            <a:pPr marL="228600" lvl="0" indent="-228600" algn="l" rtl="0">
              <a:lnSpc>
                <a:spcPct val="90000"/>
              </a:lnSpc>
              <a:spcBef>
                <a:spcPts val="0"/>
              </a:spcBef>
              <a:spcAft>
                <a:spcPts val="0"/>
              </a:spcAft>
              <a:buClr>
                <a:schemeClr val="lt1"/>
              </a:buClr>
              <a:buSzPts val="2000"/>
              <a:buChar char="•"/>
            </a:pPr>
            <a:r>
              <a:rPr lang="en-US" sz="2800" dirty="0">
                <a:latin typeface="+mn-lt"/>
              </a:rPr>
              <a:t>Detects errors when converting a string to a number.</a:t>
            </a:r>
          </a:p>
          <a:p>
            <a:pPr marL="228600" lvl="0" indent="-228600" algn="l" rtl="0">
              <a:lnSpc>
                <a:spcPct val="90000"/>
              </a:lnSpc>
              <a:spcBef>
                <a:spcPts val="0"/>
              </a:spcBef>
              <a:spcAft>
                <a:spcPts val="0"/>
              </a:spcAft>
              <a:buClr>
                <a:schemeClr val="lt1"/>
              </a:buClr>
              <a:buSzPts val="2000"/>
              <a:buChar char="•"/>
            </a:pPr>
            <a:r>
              <a:rPr lang="en-US" sz="2800" dirty="0">
                <a:latin typeface="+mn-lt"/>
              </a:rPr>
              <a:t>Do not invoke virtual functions from constructors or destructors.</a:t>
            </a:r>
          </a:p>
          <a:p>
            <a:pPr marL="228600" lvl="0" indent="-228600" algn="l" rtl="0">
              <a:lnSpc>
                <a:spcPct val="90000"/>
              </a:lnSpc>
              <a:spcBef>
                <a:spcPts val="0"/>
              </a:spcBef>
              <a:spcAft>
                <a:spcPts val="0"/>
              </a:spcAft>
              <a:buClr>
                <a:schemeClr val="lt1"/>
              </a:buClr>
              <a:buSzPts val="2000"/>
              <a:buChar char="•"/>
            </a:pPr>
            <a:r>
              <a:rPr lang="en-US" sz="2800" dirty="0">
                <a:latin typeface="+mn-lt"/>
              </a:rPr>
              <a:t>Use a static assertion to test the value of a constant expression.</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id="{16103558-6EAC-EAE7-2C08-2F92A9804AB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0697"/>
    </mc:Choice>
    <mc:Fallback>
      <p:transition spd="slow" advTm="90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9B962B1E-42CA-7182-A0B3-62A65B81F59A}"/>
              </a:ext>
            </a:extLst>
          </p:cNvPr>
          <p:cNvGraphicFramePr>
            <a:graphicFrameLocks noGrp="1"/>
          </p:cNvGraphicFramePr>
          <p:nvPr>
            <p:extLst>
              <p:ext uri="{D42A27DB-BD31-4B8C-83A1-F6EECF244321}">
                <p14:modId xmlns:p14="http://schemas.microsoft.com/office/powerpoint/2010/main" val="3369208534"/>
              </p:ext>
            </p:extLst>
          </p:nvPr>
        </p:nvGraphicFramePr>
        <p:xfrm>
          <a:off x="947666" y="2721546"/>
          <a:ext cx="9992766" cy="3307020"/>
        </p:xfrm>
        <a:graphic>
          <a:graphicData uri="http://schemas.openxmlformats.org/drawingml/2006/table">
            <a:tbl>
              <a:tblPr firstRow="1" bandRow="1">
                <a:tableStyleId>{2D5ABB26-0587-4C30-8999-92F81FD0307C}</a:tableStyleId>
              </a:tblPr>
              <a:tblGrid>
                <a:gridCol w="2361976">
                  <a:extLst>
                    <a:ext uri="{9D8B030D-6E8A-4147-A177-3AD203B41FA5}">
                      <a16:colId xmlns:a16="http://schemas.microsoft.com/office/drawing/2014/main" val="3432388830"/>
                    </a:ext>
                  </a:extLst>
                </a:gridCol>
                <a:gridCol w="7630790">
                  <a:extLst>
                    <a:ext uri="{9D8B030D-6E8A-4147-A177-3AD203B41FA5}">
                      <a16:colId xmlns:a16="http://schemas.microsoft.com/office/drawing/2014/main" val="2414295072"/>
                    </a:ext>
                  </a:extLst>
                </a:gridCol>
              </a:tblGrid>
              <a:tr h="963210">
                <a:tc>
                  <a:txBody>
                    <a:bodyPr/>
                    <a:lstStyle/>
                    <a:p>
                      <a:pPr marL="0" marR="0">
                        <a:spcBef>
                          <a:spcPts val="0"/>
                        </a:spcBef>
                        <a:spcAft>
                          <a:spcPts val="0"/>
                        </a:spcAft>
                      </a:pPr>
                      <a:r>
                        <a:rPr lang="en-US" sz="2000" dirty="0">
                          <a:solidFill>
                            <a:schemeClr val="bg1"/>
                          </a:solidFill>
                          <a:effectLst/>
                        </a:rPr>
                        <a:t>Encryption in rest</a:t>
                      </a:r>
                      <a:endParaRPr lang="en-US" sz="20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ctr"/>
                </a:tc>
                <a:tc>
                  <a:txBody>
                    <a:bodyPr/>
                    <a:lstStyle/>
                    <a:p>
                      <a:r>
                        <a:rPr lang="en-US" dirty="0">
                          <a:solidFill>
                            <a:schemeClr val="bg1"/>
                          </a:solidFill>
                        </a:rPr>
                        <a:t>Data stored in any database or data warehouse should be done with hardware encryption preferred rather than software encryption.  All devices that read/write data to/from the following data sources must also be encrypted to ensure data restriction and that said data is protected.</a:t>
                      </a:r>
                    </a:p>
                  </a:txBody>
                  <a:tcPr anchor="ctr"/>
                </a:tc>
                <a:extLst>
                  <a:ext uri="{0D108BD9-81ED-4DB2-BD59-A6C34878D82A}">
                    <a16:rowId xmlns:a16="http://schemas.microsoft.com/office/drawing/2014/main" val="1395358962"/>
                  </a:ext>
                </a:extLst>
              </a:tr>
              <a:tr h="1171905">
                <a:tc>
                  <a:txBody>
                    <a:bodyPr/>
                    <a:lstStyle/>
                    <a:p>
                      <a:pPr marL="0" marR="0">
                        <a:spcBef>
                          <a:spcPts val="0"/>
                        </a:spcBef>
                        <a:spcAft>
                          <a:spcPts val="0"/>
                        </a:spcAft>
                      </a:pPr>
                      <a:r>
                        <a:rPr lang="en-US" sz="2000" dirty="0">
                          <a:solidFill>
                            <a:schemeClr val="bg1"/>
                          </a:solidFill>
                          <a:effectLst/>
                          <a:latin typeface="+mn-lt"/>
                          <a:ea typeface="Times New Roman" panose="02020603050405020304" pitchFamily="18" charset="0"/>
                        </a:rPr>
                        <a:t>Encryption at flight</a:t>
                      </a:r>
                    </a:p>
                  </a:txBody>
                  <a:tcPr marL="63500" marR="63500" marT="63500" marB="63500" anchor="ctr"/>
                </a:tc>
                <a:tc>
                  <a:txBody>
                    <a:bodyPr/>
                    <a:lstStyle/>
                    <a:p>
                      <a:r>
                        <a:rPr lang="en-US" dirty="0">
                          <a:solidFill>
                            <a:schemeClr val="bg1"/>
                          </a:solidFill>
                        </a:rPr>
                        <a:t>Data being transmitted to external company locations must be encrypted.  This includes any secure file transfers, emails or uploading/downloading from third party API services. Internal transfers however should be protected by network and hardware policies and as such can be transmitted without being encrypted.</a:t>
                      </a:r>
                    </a:p>
                  </a:txBody>
                  <a:tcPr anchor="ctr"/>
                </a:tc>
                <a:extLst>
                  <a:ext uri="{0D108BD9-81ED-4DB2-BD59-A6C34878D82A}">
                    <a16:rowId xmlns:a16="http://schemas.microsoft.com/office/drawing/2014/main" val="1143048620"/>
                  </a:ext>
                </a:extLst>
              </a:tr>
              <a:tr h="1171905">
                <a:tc>
                  <a:txBody>
                    <a:bodyPr/>
                    <a:lstStyle/>
                    <a:p>
                      <a:r>
                        <a:rPr lang="en-US" sz="2000" dirty="0">
                          <a:solidFill>
                            <a:schemeClr val="bg1"/>
                          </a:solidFill>
                        </a:rPr>
                        <a:t>Encryption in use</a:t>
                      </a:r>
                    </a:p>
                  </a:txBody>
                  <a:tcPr anchor="ctr"/>
                </a:tc>
                <a:tc>
                  <a:txBody>
                    <a:bodyPr/>
                    <a:lstStyle/>
                    <a:p>
                      <a:r>
                        <a:rPr lang="en-US" dirty="0">
                          <a:solidFill>
                            <a:schemeClr val="bg1"/>
                          </a:solidFill>
                        </a:rPr>
                        <a:t>User accounts that use or depend on encrypted data must have security standards as proper authentication and authorizations to ensure decrypting the data before use.  Remote networking requires VPN and as well as some authentication may require multifactor authentication before decrypting of data for use.</a:t>
                      </a:r>
                    </a:p>
                  </a:txBody>
                  <a:tcPr anchor="ctr"/>
                </a:tc>
                <a:extLst>
                  <a:ext uri="{0D108BD9-81ED-4DB2-BD59-A6C34878D82A}">
                    <a16:rowId xmlns:a16="http://schemas.microsoft.com/office/drawing/2014/main" val="1165144878"/>
                  </a:ext>
                </a:extLst>
              </a:tr>
            </a:tbl>
          </a:graphicData>
        </a:graphic>
      </p:graphicFrame>
      <p:pic>
        <p:nvPicPr>
          <p:cNvPr id="8" name="Audio 7">
            <a:extLst>
              <a:ext uri="{FF2B5EF4-FFF2-40B4-BE49-F238E27FC236}">
                <a16:creationId xmlns:a16="http://schemas.microsoft.com/office/drawing/2014/main" id="{E56E4521-FAE3-8CC4-CCCF-CA8758F2E12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794"/>
    </mc:Choice>
    <mc:Fallback>
      <p:transition spd="slow" advTm="102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EEA797B0-8FC1-DAEF-CCBF-688D0B6A9CDB}"/>
              </a:ext>
            </a:extLst>
          </p:cNvPr>
          <p:cNvGraphicFramePr>
            <a:graphicFrameLocks noGrp="1"/>
          </p:cNvGraphicFramePr>
          <p:nvPr>
            <p:extLst>
              <p:ext uri="{D42A27DB-BD31-4B8C-83A1-F6EECF244321}">
                <p14:modId xmlns:p14="http://schemas.microsoft.com/office/powerpoint/2010/main" val="429097019"/>
              </p:ext>
            </p:extLst>
          </p:nvPr>
        </p:nvGraphicFramePr>
        <p:xfrm>
          <a:off x="688722" y="2406278"/>
          <a:ext cx="10017040" cy="3901440"/>
        </p:xfrm>
        <a:graphic>
          <a:graphicData uri="http://schemas.openxmlformats.org/drawingml/2006/table">
            <a:tbl>
              <a:tblPr firstRow="1" bandRow="1">
                <a:tableStyleId>{802198C4-3087-4945-87E3-76CBB3509B7E}</a:tableStyleId>
              </a:tblPr>
              <a:tblGrid>
                <a:gridCol w="2272962">
                  <a:extLst>
                    <a:ext uri="{9D8B030D-6E8A-4147-A177-3AD203B41FA5}">
                      <a16:colId xmlns:a16="http://schemas.microsoft.com/office/drawing/2014/main" val="411270853"/>
                    </a:ext>
                  </a:extLst>
                </a:gridCol>
                <a:gridCol w="7744078">
                  <a:extLst>
                    <a:ext uri="{9D8B030D-6E8A-4147-A177-3AD203B41FA5}">
                      <a16:colId xmlns:a16="http://schemas.microsoft.com/office/drawing/2014/main" val="2705891276"/>
                    </a:ext>
                  </a:extLst>
                </a:gridCol>
              </a:tblGrid>
              <a:tr h="1041528">
                <a:tc>
                  <a:txBody>
                    <a:bodyPr/>
                    <a:lstStyle/>
                    <a:p>
                      <a:r>
                        <a:rPr lang="en-US" sz="2000" dirty="0">
                          <a:solidFill>
                            <a:schemeClr val="bg1"/>
                          </a:solidFill>
                        </a:rPr>
                        <a:t>Authentication</a:t>
                      </a:r>
                    </a:p>
                  </a:txBody>
                  <a:tcPr anchor="ctr"/>
                </a:tc>
                <a:tc>
                  <a:txBody>
                    <a:bodyPr/>
                    <a:lstStyle/>
                    <a:p>
                      <a:r>
                        <a:rPr lang="en-US" dirty="0">
                          <a:solidFill>
                            <a:schemeClr val="bg1"/>
                          </a:solidFill>
                        </a:rPr>
                        <a:t>With use of authentication, users must prove by various mechanism that they are who they say they are.  Some types of network authentication at the basic level involve username/password however this obsolete mechanism is of much concern since users can enter simple or re-used passwords.  New mechanisms such as multi factor authentication (when users have access via communication mechanism, they can respond back with access codes to prove who they are) or keychain authentication which synchronizes codes across various user devices. </a:t>
                      </a:r>
                    </a:p>
                  </a:txBody>
                  <a:tcPr anchor="ctr"/>
                </a:tc>
                <a:extLst>
                  <a:ext uri="{0D108BD9-81ED-4DB2-BD59-A6C34878D82A}">
                    <a16:rowId xmlns:a16="http://schemas.microsoft.com/office/drawing/2014/main" val="3165262466"/>
                  </a:ext>
                </a:extLst>
              </a:tr>
              <a:tr h="1041528">
                <a:tc>
                  <a:txBody>
                    <a:bodyPr/>
                    <a:lstStyle/>
                    <a:p>
                      <a:r>
                        <a:rPr lang="en-US" sz="2000" dirty="0">
                          <a:solidFill>
                            <a:schemeClr val="bg1"/>
                          </a:solidFill>
                        </a:rPr>
                        <a:t>Authorization</a:t>
                      </a:r>
                    </a:p>
                  </a:txBody>
                  <a:tcPr anchor="ctr"/>
                </a:tc>
                <a:tc>
                  <a:txBody>
                    <a:bodyPr/>
                    <a:lstStyle/>
                    <a:p>
                      <a:r>
                        <a:rPr lang="en-US" dirty="0">
                          <a:solidFill>
                            <a:schemeClr val="bg1"/>
                          </a:solidFill>
                        </a:rPr>
                        <a:t>Authorization defines what access or rights a user may have for various date sources.  A user may be authorized to write however not read, update or delete data at the data source or via an API service.  Authorization should be used and defined for each user who is setup to be involved with user groups (or departments).  Then authorization rights can be simply defined for groups which applies to users assigned to groups (however, exceptions can occur where users may need more rights than other users within the group).</a:t>
                      </a:r>
                    </a:p>
                  </a:txBody>
                  <a:tcPr anchor="ctr"/>
                </a:tc>
                <a:extLst>
                  <a:ext uri="{0D108BD9-81ED-4DB2-BD59-A6C34878D82A}">
                    <a16:rowId xmlns:a16="http://schemas.microsoft.com/office/drawing/2014/main" val="1798730697"/>
                  </a:ext>
                </a:extLst>
              </a:tr>
              <a:tr h="1041528">
                <a:tc>
                  <a:txBody>
                    <a:bodyPr/>
                    <a:lstStyle/>
                    <a:p>
                      <a:r>
                        <a:rPr lang="en-US" sz="2000" dirty="0">
                          <a:solidFill>
                            <a:schemeClr val="bg1"/>
                          </a:solidFill>
                        </a:rPr>
                        <a:t>Accounting</a:t>
                      </a:r>
                    </a:p>
                  </a:txBody>
                  <a:tcPr anchor="ctr"/>
                </a:tc>
                <a:tc>
                  <a:txBody>
                    <a:bodyPr/>
                    <a:lstStyle/>
                    <a:p>
                      <a:r>
                        <a:rPr lang="en-US" dirty="0">
                          <a:solidFill>
                            <a:schemeClr val="bg1"/>
                          </a:solidFill>
                        </a:rPr>
                        <a:t>Accounting is the basic auditing of user activity.  User activity must be recorded in some log data source (that has only top-level rights for access by admins and other log auditors).  These logs can say then when unauthorized attempted access occurs or various other actions a user may take (including recording keystrokes for various protected systems as well as images from the session if including use of a GUI desktop/web/mobile application).</a:t>
                      </a:r>
                    </a:p>
                  </a:txBody>
                  <a:tcPr anchor="ctr"/>
                </a:tc>
                <a:extLst>
                  <a:ext uri="{0D108BD9-81ED-4DB2-BD59-A6C34878D82A}">
                    <a16:rowId xmlns:a16="http://schemas.microsoft.com/office/drawing/2014/main" val="2387747683"/>
                  </a:ext>
                </a:extLst>
              </a:tr>
            </a:tbl>
          </a:graphicData>
        </a:graphic>
      </p:graphicFrame>
      <p:pic>
        <p:nvPicPr>
          <p:cNvPr id="5" name="Audio 4">
            <a:extLst>
              <a:ext uri="{FF2B5EF4-FFF2-40B4-BE49-F238E27FC236}">
                <a16:creationId xmlns:a16="http://schemas.microsoft.com/office/drawing/2014/main" id="{45340591-7F15-14BE-D9EC-16D3FBD7296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408"/>
    </mc:Choice>
    <mc:Fallback>
      <p:transition spd="slow" advTm="29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780248"/>
            <a:ext cx="10820400" cy="4438512"/>
          </a:xfrm>
          <a:prstGeom prst="rect">
            <a:avLst/>
          </a:prstGeom>
          <a:noFill/>
          <a:ln>
            <a:noFill/>
          </a:ln>
        </p:spPr>
        <p:txBody>
          <a:bodyPr spcFirstLastPara="1" wrap="square" lIns="91425" tIns="45700" rIns="91425" bIns="45700" anchor="t" anchorCtr="0">
            <a:noAutofit/>
          </a:bodyPr>
          <a:lstStyle/>
          <a:p>
            <a:pPr marL="114300" indent="0">
              <a:buNone/>
            </a:pPr>
            <a:r>
              <a:rPr lang="en-US" sz="1000" b="0" dirty="0">
                <a:solidFill>
                  <a:srgbClr val="6A9955"/>
                </a:solidFill>
                <a:effectLst/>
                <a:latin typeface="+mn-lt"/>
              </a:rPr>
              <a:t>// TODO: Create a test to verify adding a single value to an empty collection</a:t>
            </a:r>
            <a:endParaRPr lang="en-US" sz="1000" b="0" dirty="0">
              <a:solidFill>
                <a:srgbClr val="CCCCCC"/>
              </a:solidFill>
              <a:effectLst/>
              <a:latin typeface="+mn-lt"/>
            </a:endParaRPr>
          </a:p>
          <a:p>
            <a:pPr marL="114300" indent="0">
              <a:buNone/>
            </a:pPr>
            <a:r>
              <a:rPr lang="en-US" sz="1000" b="0" dirty="0">
                <a:solidFill>
                  <a:srgbClr val="DCDCAA"/>
                </a:solidFill>
                <a:effectLst/>
                <a:latin typeface="+mn-lt"/>
              </a:rPr>
              <a:t>TEST_F</a:t>
            </a:r>
            <a:r>
              <a:rPr lang="en-US" sz="1000" b="0" dirty="0">
                <a:solidFill>
                  <a:srgbClr val="CCCCCC"/>
                </a:solidFill>
                <a:effectLst/>
                <a:latin typeface="+mn-lt"/>
              </a:rPr>
              <a:t>(</a:t>
            </a:r>
            <a:r>
              <a:rPr lang="en-US" sz="1000" b="0" dirty="0" err="1">
                <a:solidFill>
                  <a:srgbClr val="CCCCCC"/>
                </a:solidFill>
                <a:effectLst/>
                <a:latin typeface="+mn-lt"/>
              </a:rPr>
              <a:t>CollectionTest</a:t>
            </a:r>
            <a:r>
              <a:rPr lang="en-US" sz="1000" b="0" dirty="0">
                <a:solidFill>
                  <a:srgbClr val="CCCCCC"/>
                </a:solidFill>
                <a:effectLst/>
                <a:latin typeface="+mn-lt"/>
              </a:rPr>
              <a:t>, </a:t>
            </a:r>
            <a:r>
              <a:rPr lang="en-US" sz="1000" b="0" dirty="0" err="1">
                <a:solidFill>
                  <a:srgbClr val="CCCCCC"/>
                </a:solidFill>
                <a:effectLst/>
                <a:latin typeface="+mn-lt"/>
              </a:rPr>
              <a:t>CanAddToEmptyVector</a:t>
            </a:r>
            <a:r>
              <a:rPr lang="en-US" sz="1000" b="0" dirty="0">
                <a:solidFill>
                  <a:srgbClr val="CCCCCC"/>
                </a:solidFill>
                <a:effectLst/>
                <a:latin typeface="+mn-lt"/>
              </a:rPr>
              <a:t>)</a:t>
            </a:r>
          </a:p>
          <a:p>
            <a:pPr marL="114300" indent="0">
              <a:buNone/>
            </a:pPr>
            <a:r>
              <a:rPr lang="en-US" sz="1000" b="0" dirty="0">
                <a:solidFill>
                  <a:srgbClr val="CCCCCC"/>
                </a:solidFill>
                <a:effectLst/>
                <a:latin typeface="+mn-lt"/>
              </a:rPr>
              <a:t>{</a:t>
            </a:r>
          </a:p>
          <a:p>
            <a:pPr marL="114300" indent="0">
              <a:buNone/>
            </a:pPr>
            <a:r>
              <a:rPr lang="en-US" sz="1000" b="0" dirty="0">
                <a:solidFill>
                  <a:srgbClr val="6A9955"/>
                </a:solidFill>
                <a:effectLst/>
                <a:latin typeface="+mn-lt"/>
              </a:rPr>
              <a:t>    // is the collection empty?  </a:t>
            </a:r>
            <a:endParaRPr lang="en-US" sz="1000" b="0" dirty="0">
              <a:solidFill>
                <a:srgbClr val="CCCCCC"/>
              </a:solidFill>
              <a:effectLst/>
              <a:latin typeface="+mn-lt"/>
            </a:endParaRPr>
          </a:p>
          <a:p>
            <a:pPr marL="114300" indent="0">
              <a:buNone/>
            </a:pPr>
            <a:r>
              <a:rPr lang="en-US" sz="1000" b="0" dirty="0">
                <a:solidFill>
                  <a:srgbClr val="DCDCAA"/>
                </a:solidFill>
                <a:effectLst/>
                <a:latin typeface="+mn-lt"/>
              </a:rPr>
              <a:t>    ASSERT_TRUE</a:t>
            </a:r>
            <a:r>
              <a:rPr lang="en-US" sz="1000" b="0" dirty="0">
                <a:solidFill>
                  <a:srgbClr val="CCCCCC"/>
                </a:solidFill>
                <a:effectLst/>
                <a:latin typeface="+mn-lt"/>
              </a:rPr>
              <a:t>(</a:t>
            </a:r>
            <a:r>
              <a:rPr lang="en-US" sz="1000" b="0" dirty="0">
                <a:solidFill>
                  <a:srgbClr val="9CDCFE"/>
                </a:solidFill>
                <a:effectLst/>
                <a:latin typeface="+mn-lt"/>
              </a:rPr>
              <a:t>collection</a:t>
            </a:r>
            <a:r>
              <a:rPr lang="en-US" sz="1000" b="0" dirty="0">
                <a:solidFill>
                  <a:srgbClr val="CCCCCC"/>
                </a:solidFill>
                <a:effectLst/>
                <a:latin typeface="+mn-lt"/>
              </a:rPr>
              <a:t>-&gt;</a:t>
            </a:r>
            <a:r>
              <a:rPr lang="en-US" sz="1000" b="0" dirty="0">
                <a:solidFill>
                  <a:srgbClr val="DCDCAA"/>
                </a:solidFill>
                <a:effectLst/>
                <a:latin typeface="+mn-lt"/>
              </a:rPr>
              <a:t>empty</a:t>
            </a:r>
            <a:r>
              <a:rPr lang="en-US" sz="1000" b="0" dirty="0">
                <a:solidFill>
                  <a:srgbClr val="CCCCCC"/>
                </a:solidFill>
                <a:effectLst/>
                <a:latin typeface="+mn-lt"/>
              </a:rPr>
              <a:t>());</a:t>
            </a:r>
          </a:p>
          <a:p>
            <a:pPr marL="114300" indent="0">
              <a:buNone/>
            </a:pPr>
            <a:r>
              <a:rPr lang="en-US" sz="1000" b="0" dirty="0">
                <a:solidFill>
                  <a:srgbClr val="6A9955"/>
                </a:solidFill>
                <a:effectLst/>
                <a:latin typeface="+mn-lt"/>
              </a:rPr>
              <a:t>    // if empty, the size must be 0</a:t>
            </a:r>
            <a:endParaRPr lang="en-US" sz="1000" b="0" dirty="0">
              <a:solidFill>
                <a:srgbClr val="CCCCCC"/>
              </a:solidFill>
              <a:effectLst/>
              <a:latin typeface="+mn-lt"/>
            </a:endParaRPr>
          </a:p>
          <a:p>
            <a:pPr marL="114300" indent="0">
              <a:buNone/>
            </a:pPr>
            <a:r>
              <a:rPr lang="en-US" sz="1000" b="0" dirty="0">
                <a:solidFill>
                  <a:srgbClr val="DCDCAA"/>
                </a:solidFill>
                <a:effectLst/>
                <a:latin typeface="+mn-lt"/>
              </a:rPr>
              <a:t>    ASSERT_EQ</a:t>
            </a:r>
            <a:r>
              <a:rPr lang="en-US" sz="1000" b="0" dirty="0">
                <a:solidFill>
                  <a:srgbClr val="CCCCCC"/>
                </a:solidFill>
                <a:effectLst/>
                <a:latin typeface="+mn-lt"/>
              </a:rPr>
              <a:t>(</a:t>
            </a:r>
            <a:r>
              <a:rPr lang="en-US" sz="1000" b="0" dirty="0">
                <a:solidFill>
                  <a:srgbClr val="9CDCFE"/>
                </a:solidFill>
                <a:effectLst/>
                <a:latin typeface="+mn-lt"/>
              </a:rPr>
              <a:t>collection</a:t>
            </a:r>
            <a:r>
              <a:rPr lang="en-US" sz="1000" b="0" dirty="0">
                <a:solidFill>
                  <a:srgbClr val="CCCCCC"/>
                </a:solidFill>
                <a:effectLst/>
                <a:latin typeface="+mn-lt"/>
              </a:rPr>
              <a:t>-&gt;</a:t>
            </a:r>
            <a:r>
              <a:rPr lang="en-US" sz="1000" b="0" dirty="0">
                <a:solidFill>
                  <a:srgbClr val="DCDCAA"/>
                </a:solidFill>
                <a:effectLst/>
                <a:latin typeface="+mn-lt"/>
              </a:rPr>
              <a:t>size</a:t>
            </a:r>
            <a:r>
              <a:rPr lang="en-US" sz="1000" b="0" dirty="0">
                <a:solidFill>
                  <a:srgbClr val="CCCCCC"/>
                </a:solidFill>
                <a:effectLst/>
                <a:latin typeface="+mn-lt"/>
              </a:rPr>
              <a:t>(), </a:t>
            </a:r>
            <a:r>
              <a:rPr lang="en-US" sz="1000" b="0" dirty="0">
                <a:solidFill>
                  <a:srgbClr val="B5CEA8"/>
                </a:solidFill>
                <a:effectLst/>
                <a:latin typeface="+mn-lt"/>
              </a:rPr>
              <a:t>0</a:t>
            </a:r>
            <a:r>
              <a:rPr lang="en-US" sz="1000" b="0" dirty="0">
                <a:solidFill>
                  <a:srgbClr val="CCCCCC"/>
                </a:solidFill>
                <a:effectLst/>
                <a:latin typeface="+mn-lt"/>
              </a:rPr>
              <a:t>);</a:t>
            </a:r>
          </a:p>
          <a:p>
            <a:pPr marL="114300" indent="0">
              <a:buNone/>
            </a:pPr>
            <a:br>
              <a:rPr lang="en-US" sz="1000" b="0" dirty="0">
                <a:solidFill>
                  <a:srgbClr val="CCCCCC"/>
                </a:solidFill>
                <a:effectLst/>
                <a:latin typeface="+mn-lt"/>
              </a:rPr>
            </a:br>
            <a:r>
              <a:rPr lang="en-US" sz="1000" b="0" dirty="0">
                <a:solidFill>
                  <a:srgbClr val="CCCCCC"/>
                </a:solidFill>
                <a:effectLst/>
                <a:latin typeface="+mn-lt"/>
              </a:rPr>
              <a:t>    </a:t>
            </a:r>
            <a:r>
              <a:rPr lang="en-US" sz="1000" b="0" dirty="0">
                <a:solidFill>
                  <a:srgbClr val="6A9955"/>
                </a:solidFill>
                <a:effectLst/>
                <a:latin typeface="+mn-lt"/>
              </a:rPr>
              <a:t>// Add a number of nodes to the vector</a:t>
            </a:r>
            <a:endParaRPr lang="en-US" sz="1000" b="0" dirty="0">
              <a:solidFill>
                <a:srgbClr val="CCCCCC"/>
              </a:solidFill>
              <a:effectLst/>
              <a:latin typeface="+mn-lt"/>
            </a:endParaRPr>
          </a:p>
          <a:p>
            <a:pPr marL="114300" indent="0">
              <a:buNone/>
            </a:pPr>
            <a:r>
              <a:rPr lang="en-US" sz="1000" b="0" dirty="0">
                <a:solidFill>
                  <a:srgbClr val="569CD6"/>
                </a:solidFill>
                <a:effectLst/>
                <a:latin typeface="+mn-lt"/>
              </a:rPr>
              <a:t>    int</a:t>
            </a:r>
            <a:r>
              <a:rPr lang="en-US" sz="1000" b="0" dirty="0">
                <a:solidFill>
                  <a:srgbClr val="CCCCCC"/>
                </a:solidFill>
                <a:effectLst/>
                <a:latin typeface="+mn-lt"/>
              </a:rPr>
              <a:t> </a:t>
            </a:r>
            <a:r>
              <a:rPr lang="en-US" sz="1000" b="0" dirty="0" err="1">
                <a:solidFill>
                  <a:srgbClr val="CCCCCC"/>
                </a:solidFill>
                <a:effectLst/>
                <a:latin typeface="+mn-lt"/>
              </a:rPr>
              <a:t>nodeCount</a:t>
            </a:r>
            <a:r>
              <a:rPr lang="en-US" sz="1000" b="0" dirty="0">
                <a:solidFill>
                  <a:srgbClr val="CCCCCC"/>
                </a:solidFill>
                <a:effectLst/>
                <a:latin typeface="+mn-lt"/>
              </a:rPr>
              <a:t> </a:t>
            </a:r>
            <a:r>
              <a:rPr lang="en-US" sz="1000" b="0" dirty="0">
                <a:solidFill>
                  <a:srgbClr val="D4D4D4"/>
                </a:solidFill>
                <a:effectLst/>
                <a:latin typeface="+mn-lt"/>
              </a:rPr>
              <a:t>=</a:t>
            </a:r>
            <a:r>
              <a:rPr lang="en-US" sz="1000" b="0" dirty="0">
                <a:solidFill>
                  <a:srgbClr val="CCCCCC"/>
                </a:solidFill>
                <a:effectLst/>
                <a:latin typeface="+mn-lt"/>
              </a:rPr>
              <a:t> </a:t>
            </a:r>
            <a:r>
              <a:rPr lang="en-US" sz="1000" b="0" dirty="0">
                <a:solidFill>
                  <a:srgbClr val="B5CEA8"/>
                </a:solidFill>
                <a:effectLst/>
                <a:latin typeface="+mn-lt"/>
              </a:rPr>
              <a:t>1</a:t>
            </a:r>
            <a:r>
              <a:rPr lang="en-US" sz="1000" b="0" dirty="0">
                <a:solidFill>
                  <a:srgbClr val="CCCCCC"/>
                </a:solidFill>
                <a:effectLst/>
                <a:latin typeface="+mn-lt"/>
              </a:rPr>
              <a:t>;</a:t>
            </a:r>
          </a:p>
          <a:p>
            <a:pPr marL="114300" indent="0">
              <a:buNone/>
            </a:pPr>
            <a:r>
              <a:rPr lang="en-US" sz="1000" b="0" dirty="0">
                <a:solidFill>
                  <a:srgbClr val="DCDCAA"/>
                </a:solidFill>
                <a:effectLst/>
                <a:latin typeface="+mn-lt"/>
              </a:rPr>
              <a:t>    </a:t>
            </a:r>
            <a:r>
              <a:rPr lang="en-US" sz="1000" b="0" dirty="0" err="1">
                <a:solidFill>
                  <a:srgbClr val="DCDCAA"/>
                </a:solidFill>
                <a:effectLst/>
                <a:latin typeface="+mn-lt"/>
              </a:rPr>
              <a:t>add_entries</a:t>
            </a:r>
            <a:r>
              <a:rPr lang="en-US" sz="1000" b="0" dirty="0">
                <a:solidFill>
                  <a:srgbClr val="CCCCCC"/>
                </a:solidFill>
                <a:effectLst/>
                <a:latin typeface="+mn-lt"/>
              </a:rPr>
              <a:t>(</a:t>
            </a:r>
            <a:r>
              <a:rPr lang="en-US" sz="1000" b="0" dirty="0" err="1">
                <a:solidFill>
                  <a:srgbClr val="CCCCCC"/>
                </a:solidFill>
                <a:effectLst/>
                <a:latin typeface="+mn-lt"/>
              </a:rPr>
              <a:t>nodeCount</a:t>
            </a:r>
            <a:r>
              <a:rPr lang="en-US" sz="1000" b="0" dirty="0">
                <a:solidFill>
                  <a:srgbClr val="CCCCCC"/>
                </a:solidFill>
                <a:effectLst/>
                <a:latin typeface="+mn-lt"/>
              </a:rPr>
              <a:t>);</a:t>
            </a:r>
          </a:p>
          <a:p>
            <a:pPr marL="114300" indent="0">
              <a:buNone/>
            </a:pPr>
            <a:br>
              <a:rPr lang="en-US" sz="1000" b="0" dirty="0">
                <a:solidFill>
                  <a:srgbClr val="CCCCCC"/>
                </a:solidFill>
                <a:effectLst/>
                <a:latin typeface="+mn-lt"/>
              </a:rPr>
            </a:br>
            <a:r>
              <a:rPr lang="en-US" sz="1000" b="0" dirty="0">
                <a:solidFill>
                  <a:srgbClr val="CCCCCC"/>
                </a:solidFill>
                <a:effectLst/>
                <a:latin typeface="+mn-lt"/>
              </a:rPr>
              <a:t>    </a:t>
            </a:r>
            <a:r>
              <a:rPr lang="en-US" sz="1000" b="0" dirty="0">
                <a:solidFill>
                  <a:srgbClr val="6A9955"/>
                </a:solidFill>
                <a:effectLst/>
                <a:latin typeface="+mn-lt"/>
              </a:rPr>
              <a:t>// is the collection still empty?</a:t>
            </a:r>
            <a:endParaRPr lang="en-US" sz="1000" b="0" dirty="0">
              <a:solidFill>
                <a:srgbClr val="CCCCCC"/>
              </a:solidFill>
              <a:effectLst/>
              <a:latin typeface="+mn-lt"/>
            </a:endParaRPr>
          </a:p>
          <a:p>
            <a:pPr marL="114300" indent="0">
              <a:buNone/>
            </a:pPr>
            <a:r>
              <a:rPr lang="en-US" sz="1000" b="0" dirty="0">
                <a:solidFill>
                  <a:srgbClr val="DCDCAA"/>
                </a:solidFill>
                <a:effectLst/>
                <a:latin typeface="+mn-lt"/>
              </a:rPr>
              <a:t>    ASSERT_FALSE</a:t>
            </a:r>
            <a:r>
              <a:rPr lang="en-US" sz="1000" b="0" dirty="0">
                <a:solidFill>
                  <a:srgbClr val="CCCCCC"/>
                </a:solidFill>
                <a:effectLst/>
                <a:latin typeface="+mn-lt"/>
              </a:rPr>
              <a:t>(</a:t>
            </a:r>
            <a:r>
              <a:rPr lang="en-US" sz="1000" b="0" dirty="0">
                <a:solidFill>
                  <a:srgbClr val="9CDCFE"/>
                </a:solidFill>
                <a:effectLst/>
                <a:latin typeface="+mn-lt"/>
              </a:rPr>
              <a:t>collection</a:t>
            </a:r>
            <a:r>
              <a:rPr lang="en-US" sz="1000" b="0" dirty="0">
                <a:solidFill>
                  <a:srgbClr val="CCCCCC"/>
                </a:solidFill>
                <a:effectLst/>
                <a:latin typeface="+mn-lt"/>
              </a:rPr>
              <a:t>-&gt;</a:t>
            </a:r>
            <a:r>
              <a:rPr lang="en-US" sz="1000" b="0" dirty="0">
                <a:solidFill>
                  <a:srgbClr val="DCDCAA"/>
                </a:solidFill>
                <a:effectLst/>
                <a:latin typeface="+mn-lt"/>
              </a:rPr>
              <a:t>empty</a:t>
            </a:r>
            <a:r>
              <a:rPr lang="en-US" sz="1000" b="0" dirty="0">
                <a:solidFill>
                  <a:srgbClr val="CCCCCC"/>
                </a:solidFill>
                <a:effectLst/>
                <a:latin typeface="+mn-lt"/>
              </a:rPr>
              <a:t>());</a:t>
            </a:r>
          </a:p>
          <a:p>
            <a:pPr marL="114300" indent="0">
              <a:buNone/>
            </a:pPr>
            <a:r>
              <a:rPr lang="en-US" sz="1000" b="0" dirty="0">
                <a:solidFill>
                  <a:srgbClr val="6A9955"/>
                </a:solidFill>
                <a:effectLst/>
                <a:latin typeface="+mn-lt"/>
              </a:rPr>
              <a:t>    // if not empty, what must the size be?</a:t>
            </a:r>
            <a:endParaRPr lang="en-US" sz="1000" b="0" dirty="0">
              <a:solidFill>
                <a:srgbClr val="CCCCCC"/>
              </a:solidFill>
              <a:effectLst/>
              <a:latin typeface="+mn-lt"/>
            </a:endParaRPr>
          </a:p>
          <a:p>
            <a:pPr marL="114300" indent="0">
              <a:buNone/>
            </a:pPr>
            <a:r>
              <a:rPr lang="en-US" sz="1000" b="0" dirty="0">
                <a:solidFill>
                  <a:srgbClr val="DCDCAA"/>
                </a:solidFill>
                <a:effectLst/>
                <a:latin typeface="+mn-lt"/>
              </a:rPr>
              <a:t>    ASSERT_GT</a:t>
            </a:r>
            <a:r>
              <a:rPr lang="en-US" sz="1000" b="0" dirty="0">
                <a:solidFill>
                  <a:srgbClr val="CCCCCC"/>
                </a:solidFill>
                <a:effectLst/>
                <a:latin typeface="+mn-lt"/>
              </a:rPr>
              <a:t>(</a:t>
            </a:r>
            <a:r>
              <a:rPr lang="en-US" sz="1000" b="0" dirty="0">
                <a:solidFill>
                  <a:srgbClr val="9CDCFE"/>
                </a:solidFill>
                <a:effectLst/>
                <a:latin typeface="+mn-lt"/>
              </a:rPr>
              <a:t>collection</a:t>
            </a:r>
            <a:r>
              <a:rPr lang="en-US" sz="1000" b="0" dirty="0">
                <a:solidFill>
                  <a:srgbClr val="CCCCCC"/>
                </a:solidFill>
                <a:effectLst/>
                <a:latin typeface="+mn-lt"/>
              </a:rPr>
              <a:t>-&gt;</a:t>
            </a:r>
            <a:r>
              <a:rPr lang="en-US" sz="1000" b="0" dirty="0">
                <a:solidFill>
                  <a:srgbClr val="DCDCAA"/>
                </a:solidFill>
                <a:effectLst/>
                <a:latin typeface="+mn-lt"/>
              </a:rPr>
              <a:t>size</a:t>
            </a:r>
            <a:r>
              <a:rPr lang="en-US" sz="1000" b="0" dirty="0">
                <a:solidFill>
                  <a:srgbClr val="CCCCCC"/>
                </a:solidFill>
                <a:effectLst/>
                <a:latin typeface="+mn-lt"/>
              </a:rPr>
              <a:t>(), </a:t>
            </a:r>
            <a:r>
              <a:rPr lang="en-US" sz="1000" b="0" dirty="0">
                <a:solidFill>
                  <a:srgbClr val="B5CEA8"/>
                </a:solidFill>
                <a:effectLst/>
                <a:latin typeface="+mn-lt"/>
              </a:rPr>
              <a:t>0</a:t>
            </a:r>
            <a:r>
              <a:rPr lang="en-US" sz="1000" b="0" dirty="0">
                <a:solidFill>
                  <a:srgbClr val="CCCCCC"/>
                </a:solidFill>
                <a:effectLst/>
                <a:latin typeface="+mn-lt"/>
              </a:rPr>
              <a:t>);</a:t>
            </a:r>
          </a:p>
          <a:p>
            <a:pPr marL="114300" indent="0">
              <a:buNone/>
            </a:pPr>
            <a:r>
              <a:rPr lang="en-US" sz="1000" b="0" dirty="0">
                <a:solidFill>
                  <a:srgbClr val="CCCCCC"/>
                </a:solidFill>
                <a:effectLst/>
                <a:latin typeface="+mn-lt"/>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4B50228A-37F4-211A-7D86-B56E766104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442"/>
    </mc:Choice>
    <mc:Fallback>
      <p:transition spd="slow" advTm="44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780248"/>
            <a:ext cx="10820400" cy="4438512"/>
          </a:xfrm>
          <a:prstGeom prst="rect">
            <a:avLst/>
          </a:prstGeom>
          <a:noFill/>
          <a:ln>
            <a:noFill/>
          </a:ln>
        </p:spPr>
        <p:txBody>
          <a:bodyPr spcFirstLastPara="1" wrap="square" lIns="91425" tIns="45700" rIns="91425" bIns="45700" anchor="t" anchorCtr="0">
            <a:noAutofit/>
          </a:bodyPr>
          <a:lstStyle/>
          <a:p>
            <a:pPr marL="114300" indent="0">
              <a:buNone/>
            </a:pPr>
            <a:r>
              <a:rPr lang="en-US" sz="1200" b="0" dirty="0">
                <a:solidFill>
                  <a:srgbClr val="6A9955"/>
                </a:solidFill>
                <a:effectLst/>
                <a:latin typeface="+mn-lt"/>
              </a:rPr>
              <a:t>// TODO: Create a test to verify that capacity is greater than or equal to size for 0, 1, 5, 10 entries</a:t>
            </a:r>
            <a:endParaRPr lang="en-US" sz="1200" b="0" dirty="0">
              <a:solidFill>
                <a:srgbClr val="CCCCCC"/>
              </a:solidFill>
              <a:effectLst/>
              <a:latin typeface="+mn-lt"/>
            </a:endParaRPr>
          </a:p>
          <a:p>
            <a:pPr marL="114300" indent="0">
              <a:buNone/>
            </a:pPr>
            <a:r>
              <a:rPr lang="en-US" sz="1200" b="0" dirty="0">
                <a:solidFill>
                  <a:srgbClr val="DCDCAA"/>
                </a:solidFill>
                <a:effectLst/>
                <a:latin typeface="+mn-lt"/>
              </a:rPr>
              <a:t>TEST_F</a:t>
            </a:r>
            <a:r>
              <a:rPr lang="en-US" sz="1200" b="0" dirty="0">
                <a:solidFill>
                  <a:srgbClr val="CCCCCC"/>
                </a:solidFill>
                <a:effectLst/>
                <a:latin typeface="+mn-lt"/>
              </a:rPr>
              <a:t>(</a:t>
            </a:r>
            <a:r>
              <a:rPr lang="en-US" sz="1200" b="0" dirty="0" err="1">
                <a:solidFill>
                  <a:srgbClr val="CCCCCC"/>
                </a:solidFill>
                <a:effectLst/>
                <a:latin typeface="+mn-lt"/>
              </a:rPr>
              <a:t>CollectionTest</a:t>
            </a:r>
            <a:r>
              <a:rPr lang="en-US" sz="1200" b="0" dirty="0">
                <a:solidFill>
                  <a:srgbClr val="CCCCCC"/>
                </a:solidFill>
                <a:effectLst/>
                <a:latin typeface="+mn-lt"/>
              </a:rPr>
              <a:t>, </a:t>
            </a:r>
            <a:r>
              <a:rPr lang="en-US" sz="1200" b="0" dirty="0" err="1">
                <a:solidFill>
                  <a:srgbClr val="CCCCCC"/>
                </a:solidFill>
                <a:effectLst/>
                <a:latin typeface="+mn-lt"/>
              </a:rPr>
              <a:t>VerifyCapacityGreaterOrEqual</a:t>
            </a:r>
            <a:r>
              <a:rPr lang="en-US" sz="1200" b="0" dirty="0">
                <a:solidFill>
                  <a:srgbClr val="CCCCCC"/>
                </a:solidFill>
                <a:effectLst/>
                <a:latin typeface="+mn-lt"/>
              </a:rPr>
              <a:t>)</a:t>
            </a:r>
          </a:p>
          <a:p>
            <a:pPr marL="114300" indent="0">
              <a:buNone/>
            </a:pPr>
            <a:r>
              <a:rPr lang="en-US" sz="1200" b="0" dirty="0">
                <a:solidFill>
                  <a:srgbClr val="CCCCCC"/>
                </a:solidFill>
                <a:effectLst/>
                <a:latin typeface="+mn-lt"/>
              </a:rPr>
              <a:t>{</a:t>
            </a:r>
          </a:p>
          <a:p>
            <a:pPr marL="114300" indent="0">
              <a:buNone/>
            </a:pPr>
            <a:r>
              <a:rPr lang="en-US" sz="1200" b="0" dirty="0">
                <a:solidFill>
                  <a:srgbClr val="6A9955"/>
                </a:solidFill>
                <a:effectLst/>
                <a:latin typeface="+mn-lt"/>
              </a:rPr>
              <a:t>    // Add a number of nodes to the vector</a:t>
            </a:r>
            <a:endParaRPr lang="en-US" sz="1200" b="0" dirty="0">
              <a:solidFill>
                <a:srgbClr val="CCCCCC"/>
              </a:solidFill>
              <a:effectLst/>
              <a:latin typeface="+mn-lt"/>
            </a:endParaRPr>
          </a:p>
          <a:p>
            <a:pPr marL="114300" indent="0">
              <a:buNone/>
            </a:pPr>
            <a:r>
              <a:rPr lang="en-US" sz="1200" b="0" dirty="0">
                <a:solidFill>
                  <a:srgbClr val="569CD6"/>
                </a:solidFill>
                <a:effectLst/>
                <a:latin typeface="+mn-lt"/>
              </a:rPr>
              <a:t>    int</a:t>
            </a:r>
            <a:r>
              <a:rPr lang="en-US" sz="1200" b="0" dirty="0">
                <a:solidFill>
                  <a:srgbClr val="CCCCCC"/>
                </a:solidFill>
                <a:effectLst/>
                <a:latin typeface="+mn-lt"/>
              </a:rPr>
              <a:t> </a:t>
            </a:r>
            <a:r>
              <a:rPr lang="en-US" sz="1200" b="0" dirty="0" err="1">
                <a:solidFill>
                  <a:srgbClr val="CCCCCC"/>
                </a:solidFill>
                <a:effectLst/>
                <a:latin typeface="+mn-lt"/>
              </a:rPr>
              <a:t>nodeCount</a:t>
            </a:r>
            <a:r>
              <a:rPr lang="en-US" sz="1200" b="0" dirty="0">
                <a:solidFill>
                  <a:srgbClr val="CCCCCC"/>
                </a:solidFill>
                <a:effectLst/>
                <a:latin typeface="+mn-lt"/>
              </a:rPr>
              <a:t> </a:t>
            </a:r>
            <a:r>
              <a:rPr lang="en-US" sz="1200" b="0" dirty="0">
                <a:solidFill>
                  <a:srgbClr val="D4D4D4"/>
                </a:solidFill>
                <a:effectLst/>
                <a:latin typeface="+mn-lt"/>
              </a:rPr>
              <a:t>=</a:t>
            </a:r>
            <a:r>
              <a:rPr lang="en-US" sz="1200" b="0" dirty="0">
                <a:solidFill>
                  <a:srgbClr val="CCCCCC"/>
                </a:solidFill>
                <a:effectLst/>
                <a:latin typeface="+mn-lt"/>
              </a:rPr>
              <a:t> </a:t>
            </a:r>
            <a:r>
              <a:rPr lang="en-US" sz="1200" b="0" dirty="0">
                <a:solidFill>
                  <a:srgbClr val="B5CEA8"/>
                </a:solidFill>
                <a:effectLst/>
                <a:latin typeface="+mn-lt"/>
              </a:rPr>
              <a:t>11</a:t>
            </a:r>
            <a:r>
              <a:rPr lang="en-US" sz="1200" b="0" dirty="0">
                <a:solidFill>
                  <a:srgbClr val="CCCCCC"/>
                </a:solidFill>
                <a:effectLst/>
                <a:latin typeface="+mn-lt"/>
              </a:rPr>
              <a:t>;</a:t>
            </a:r>
          </a:p>
          <a:p>
            <a:pPr marL="114300" indent="0">
              <a:buNone/>
            </a:pPr>
            <a:r>
              <a:rPr lang="en-US" sz="1200" b="0" dirty="0">
                <a:solidFill>
                  <a:srgbClr val="DCDCAA"/>
                </a:solidFill>
                <a:effectLst/>
                <a:latin typeface="+mn-lt"/>
              </a:rPr>
              <a:t>    </a:t>
            </a:r>
            <a:r>
              <a:rPr lang="en-US" sz="1200" b="0" dirty="0" err="1">
                <a:solidFill>
                  <a:srgbClr val="DCDCAA"/>
                </a:solidFill>
                <a:effectLst/>
                <a:latin typeface="+mn-lt"/>
              </a:rPr>
              <a:t>add_entries</a:t>
            </a:r>
            <a:r>
              <a:rPr lang="en-US" sz="1200" b="0" dirty="0">
                <a:solidFill>
                  <a:srgbClr val="CCCCCC"/>
                </a:solidFill>
                <a:effectLst/>
                <a:latin typeface="+mn-lt"/>
              </a:rPr>
              <a:t>(</a:t>
            </a:r>
            <a:r>
              <a:rPr lang="en-US" sz="1200" b="0" dirty="0" err="1">
                <a:solidFill>
                  <a:srgbClr val="CCCCCC"/>
                </a:solidFill>
                <a:effectLst/>
                <a:latin typeface="+mn-lt"/>
              </a:rPr>
              <a:t>nodeCount</a:t>
            </a:r>
            <a:r>
              <a:rPr lang="en-US" sz="1200" b="0" dirty="0">
                <a:solidFill>
                  <a:srgbClr val="CCCCCC"/>
                </a:solidFill>
                <a:effectLst/>
                <a:latin typeface="+mn-lt"/>
              </a:rPr>
              <a:t>);</a:t>
            </a:r>
          </a:p>
          <a:p>
            <a:pPr marL="114300" indent="0">
              <a:buNone/>
            </a:pPr>
            <a:r>
              <a:rPr lang="en-US" sz="1200" dirty="0">
                <a:solidFill>
                  <a:srgbClr val="6A9955"/>
                </a:solidFill>
                <a:latin typeface="+mn-lt"/>
              </a:rPr>
              <a:t>    /</a:t>
            </a:r>
            <a:r>
              <a:rPr lang="en-US" sz="1200" b="0" dirty="0">
                <a:solidFill>
                  <a:srgbClr val="6A9955"/>
                </a:solidFill>
                <a:effectLst/>
                <a:latin typeface="+mn-lt"/>
              </a:rPr>
              <a:t>/ Check each range to ensure </a:t>
            </a:r>
            <a:r>
              <a:rPr lang="en-US" sz="1200" b="0" dirty="0" err="1">
                <a:solidFill>
                  <a:srgbClr val="6A9955"/>
                </a:solidFill>
                <a:effectLst/>
                <a:latin typeface="+mn-lt"/>
              </a:rPr>
              <a:t>capcatiy</a:t>
            </a:r>
            <a:r>
              <a:rPr lang="en-US" sz="1200" b="0" dirty="0">
                <a:solidFill>
                  <a:srgbClr val="6A9955"/>
                </a:solidFill>
                <a:effectLst/>
                <a:latin typeface="+mn-lt"/>
              </a:rPr>
              <a:t> size is true</a:t>
            </a:r>
            <a:endParaRPr lang="en-US" sz="1200" b="0" dirty="0">
              <a:solidFill>
                <a:srgbClr val="CCCCCC"/>
              </a:solidFill>
              <a:effectLst/>
              <a:latin typeface="+mn-lt"/>
            </a:endParaRPr>
          </a:p>
          <a:p>
            <a:pPr marL="114300" indent="0">
              <a:buNone/>
            </a:pPr>
            <a:r>
              <a:rPr lang="en-US" sz="1200" b="0" dirty="0">
                <a:solidFill>
                  <a:srgbClr val="DCDCAA"/>
                </a:solidFill>
                <a:effectLst/>
                <a:latin typeface="+mn-lt"/>
              </a:rPr>
              <a:t>    ASSERT_TRUE</a:t>
            </a:r>
            <a:r>
              <a:rPr lang="en-US" sz="1200" b="0" dirty="0">
                <a:solidFill>
                  <a:srgbClr val="CCCCCC"/>
                </a:solidFill>
                <a:effectLst/>
                <a:latin typeface="+mn-lt"/>
              </a:rPr>
              <a:t>(</a:t>
            </a:r>
            <a:r>
              <a:rPr lang="en-US" sz="1200" b="0" dirty="0">
                <a:solidFill>
                  <a:srgbClr val="9CDCFE"/>
                </a:solidFill>
                <a:effectLst/>
                <a:latin typeface="+mn-lt"/>
              </a:rPr>
              <a:t>collection</a:t>
            </a:r>
            <a:r>
              <a:rPr lang="en-US" sz="1200" b="0" dirty="0">
                <a:solidFill>
                  <a:srgbClr val="CCCCCC"/>
                </a:solidFill>
                <a:effectLst/>
                <a:latin typeface="+mn-lt"/>
              </a:rPr>
              <a:t>-&gt;</a:t>
            </a:r>
            <a:r>
              <a:rPr lang="en-US" sz="1200" b="0" dirty="0">
                <a:solidFill>
                  <a:srgbClr val="DCDCAA"/>
                </a:solidFill>
                <a:effectLst/>
                <a:latin typeface="+mn-lt"/>
              </a:rPr>
              <a:t>capacity</a:t>
            </a:r>
            <a:r>
              <a:rPr lang="en-US" sz="1200" b="0" dirty="0">
                <a:solidFill>
                  <a:srgbClr val="CCCCCC"/>
                </a:solidFill>
                <a:effectLst/>
                <a:latin typeface="+mn-lt"/>
              </a:rPr>
              <a:t>() </a:t>
            </a:r>
            <a:r>
              <a:rPr lang="en-US" sz="1200" b="0" dirty="0">
                <a:solidFill>
                  <a:srgbClr val="D4D4D4"/>
                </a:solidFill>
                <a:effectLst/>
                <a:latin typeface="+mn-lt"/>
              </a:rPr>
              <a:t>&gt;=</a:t>
            </a:r>
            <a:r>
              <a:rPr lang="en-US" sz="1200" b="0" dirty="0">
                <a:solidFill>
                  <a:srgbClr val="CCCCCC"/>
                </a:solidFill>
                <a:effectLst/>
                <a:latin typeface="+mn-lt"/>
              </a:rPr>
              <a:t> </a:t>
            </a:r>
            <a:r>
              <a:rPr lang="en-US" sz="1200" b="0" dirty="0">
                <a:solidFill>
                  <a:srgbClr val="B5CEA8"/>
                </a:solidFill>
                <a:effectLst/>
                <a:latin typeface="+mn-lt"/>
              </a:rPr>
              <a:t>0</a:t>
            </a:r>
            <a:r>
              <a:rPr lang="en-US" sz="1200" b="0" dirty="0">
                <a:solidFill>
                  <a:srgbClr val="CCCCCC"/>
                </a:solidFill>
                <a:effectLst/>
                <a:latin typeface="+mn-lt"/>
              </a:rPr>
              <a:t>);</a:t>
            </a:r>
          </a:p>
          <a:p>
            <a:pPr marL="114300" indent="0">
              <a:buNone/>
            </a:pPr>
            <a:r>
              <a:rPr lang="en-US" sz="1200" b="0" dirty="0">
                <a:solidFill>
                  <a:srgbClr val="DCDCAA"/>
                </a:solidFill>
                <a:effectLst/>
                <a:latin typeface="+mn-lt"/>
              </a:rPr>
              <a:t>    EXPECT_TRUE</a:t>
            </a:r>
            <a:r>
              <a:rPr lang="en-US" sz="1200" b="0" dirty="0">
                <a:solidFill>
                  <a:srgbClr val="CCCCCC"/>
                </a:solidFill>
                <a:effectLst/>
                <a:latin typeface="+mn-lt"/>
              </a:rPr>
              <a:t>(</a:t>
            </a:r>
            <a:r>
              <a:rPr lang="en-US" sz="1200" b="0" dirty="0">
                <a:solidFill>
                  <a:srgbClr val="9CDCFE"/>
                </a:solidFill>
                <a:effectLst/>
                <a:latin typeface="+mn-lt"/>
              </a:rPr>
              <a:t>collection</a:t>
            </a:r>
            <a:r>
              <a:rPr lang="en-US" sz="1200" b="0" dirty="0">
                <a:solidFill>
                  <a:srgbClr val="CCCCCC"/>
                </a:solidFill>
                <a:effectLst/>
                <a:latin typeface="+mn-lt"/>
              </a:rPr>
              <a:t>-&gt;</a:t>
            </a:r>
            <a:r>
              <a:rPr lang="en-US" sz="1200" b="0" dirty="0">
                <a:solidFill>
                  <a:srgbClr val="DCDCAA"/>
                </a:solidFill>
                <a:effectLst/>
                <a:latin typeface="+mn-lt"/>
              </a:rPr>
              <a:t>capacity</a:t>
            </a:r>
            <a:r>
              <a:rPr lang="en-US" sz="1200" b="0" dirty="0">
                <a:solidFill>
                  <a:srgbClr val="CCCCCC"/>
                </a:solidFill>
                <a:effectLst/>
                <a:latin typeface="+mn-lt"/>
              </a:rPr>
              <a:t>() </a:t>
            </a:r>
            <a:r>
              <a:rPr lang="en-US" sz="1200" b="0" dirty="0">
                <a:solidFill>
                  <a:srgbClr val="D4D4D4"/>
                </a:solidFill>
                <a:effectLst/>
                <a:latin typeface="+mn-lt"/>
              </a:rPr>
              <a:t>&gt;=</a:t>
            </a:r>
            <a:r>
              <a:rPr lang="en-US" sz="1200" b="0" dirty="0">
                <a:solidFill>
                  <a:srgbClr val="CCCCCC"/>
                </a:solidFill>
                <a:effectLst/>
                <a:latin typeface="+mn-lt"/>
              </a:rPr>
              <a:t> </a:t>
            </a:r>
            <a:r>
              <a:rPr lang="en-US" sz="1200" b="0" dirty="0">
                <a:solidFill>
                  <a:srgbClr val="B5CEA8"/>
                </a:solidFill>
                <a:effectLst/>
                <a:latin typeface="+mn-lt"/>
              </a:rPr>
              <a:t>1</a:t>
            </a:r>
            <a:r>
              <a:rPr lang="en-US" sz="1200" b="0" dirty="0">
                <a:solidFill>
                  <a:srgbClr val="CCCCCC"/>
                </a:solidFill>
                <a:effectLst/>
                <a:latin typeface="+mn-lt"/>
              </a:rPr>
              <a:t>);</a:t>
            </a:r>
          </a:p>
          <a:p>
            <a:pPr marL="114300" indent="0">
              <a:buNone/>
            </a:pPr>
            <a:r>
              <a:rPr lang="en-US" sz="1200" b="0" dirty="0">
                <a:solidFill>
                  <a:srgbClr val="DCDCAA"/>
                </a:solidFill>
                <a:effectLst/>
                <a:latin typeface="+mn-lt"/>
              </a:rPr>
              <a:t>    EXPECT_TRUE</a:t>
            </a:r>
            <a:r>
              <a:rPr lang="en-US" sz="1200" b="0" dirty="0">
                <a:solidFill>
                  <a:srgbClr val="CCCCCC"/>
                </a:solidFill>
                <a:effectLst/>
                <a:latin typeface="+mn-lt"/>
              </a:rPr>
              <a:t>(</a:t>
            </a:r>
            <a:r>
              <a:rPr lang="en-US" sz="1200" b="0" dirty="0">
                <a:solidFill>
                  <a:srgbClr val="9CDCFE"/>
                </a:solidFill>
                <a:effectLst/>
                <a:latin typeface="+mn-lt"/>
              </a:rPr>
              <a:t>collection</a:t>
            </a:r>
            <a:r>
              <a:rPr lang="en-US" sz="1200" b="0" dirty="0">
                <a:solidFill>
                  <a:srgbClr val="CCCCCC"/>
                </a:solidFill>
                <a:effectLst/>
                <a:latin typeface="+mn-lt"/>
              </a:rPr>
              <a:t>-&gt;</a:t>
            </a:r>
            <a:r>
              <a:rPr lang="en-US" sz="1200" b="0" dirty="0">
                <a:solidFill>
                  <a:srgbClr val="DCDCAA"/>
                </a:solidFill>
                <a:effectLst/>
                <a:latin typeface="+mn-lt"/>
              </a:rPr>
              <a:t>capacity</a:t>
            </a:r>
            <a:r>
              <a:rPr lang="en-US" sz="1200" b="0" dirty="0">
                <a:solidFill>
                  <a:srgbClr val="CCCCCC"/>
                </a:solidFill>
                <a:effectLst/>
                <a:latin typeface="+mn-lt"/>
              </a:rPr>
              <a:t>() </a:t>
            </a:r>
            <a:r>
              <a:rPr lang="en-US" sz="1200" b="0" dirty="0">
                <a:solidFill>
                  <a:srgbClr val="D4D4D4"/>
                </a:solidFill>
                <a:effectLst/>
                <a:latin typeface="+mn-lt"/>
              </a:rPr>
              <a:t>&gt;=</a:t>
            </a:r>
            <a:r>
              <a:rPr lang="en-US" sz="1200" b="0" dirty="0">
                <a:solidFill>
                  <a:srgbClr val="CCCCCC"/>
                </a:solidFill>
                <a:effectLst/>
                <a:latin typeface="+mn-lt"/>
              </a:rPr>
              <a:t> </a:t>
            </a:r>
            <a:r>
              <a:rPr lang="en-US" sz="1200" b="0" dirty="0">
                <a:solidFill>
                  <a:srgbClr val="B5CEA8"/>
                </a:solidFill>
                <a:effectLst/>
                <a:latin typeface="+mn-lt"/>
              </a:rPr>
              <a:t>5</a:t>
            </a:r>
            <a:r>
              <a:rPr lang="en-US" sz="1200" b="0" dirty="0">
                <a:solidFill>
                  <a:srgbClr val="CCCCCC"/>
                </a:solidFill>
                <a:effectLst/>
                <a:latin typeface="+mn-lt"/>
              </a:rPr>
              <a:t>);</a:t>
            </a:r>
          </a:p>
          <a:p>
            <a:pPr marL="114300" indent="0">
              <a:buNone/>
            </a:pPr>
            <a:r>
              <a:rPr lang="en-US" sz="1200" b="0" dirty="0">
                <a:solidFill>
                  <a:srgbClr val="DCDCAA"/>
                </a:solidFill>
                <a:effectLst/>
                <a:latin typeface="+mn-lt"/>
              </a:rPr>
              <a:t>    EXPECT_TRUE</a:t>
            </a:r>
            <a:r>
              <a:rPr lang="en-US" sz="1200" b="0" dirty="0">
                <a:solidFill>
                  <a:srgbClr val="CCCCCC"/>
                </a:solidFill>
                <a:effectLst/>
                <a:latin typeface="+mn-lt"/>
              </a:rPr>
              <a:t>(</a:t>
            </a:r>
            <a:r>
              <a:rPr lang="en-US" sz="1200" b="0" dirty="0">
                <a:solidFill>
                  <a:srgbClr val="9CDCFE"/>
                </a:solidFill>
                <a:effectLst/>
                <a:latin typeface="+mn-lt"/>
              </a:rPr>
              <a:t>collection</a:t>
            </a:r>
            <a:r>
              <a:rPr lang="en-US" sz="1200" b="0" dirty="0">
                <a:solidFill>
                  <a:srgbClr val="CCCCCC"/>
                </a:solidFill>
                <a:effectLst/>
                <a:latin typeface="+mn-lt"/>
              </a:rPr>
              <a:t>-&gt;</a:t>
            </a:r>
            <a:r>
              <a:rPr lang="en-US" sz="1200" b="0" dirty="0">
                <a:solidFill>
                  <a:srgbClr val="DCDCAA"/>
                </a:solidFill>
                <a:effectLst/>
                <a:latin typeface="+mn-lt"/>
              </a:rPr>
              <a:t>capacity</a:t>
            </a:r>
            <a:r>
              <a:rPr lang="en-US" sz="1200" b="0" dirty="0">
                <a:solidFill>
                  <a:srgbClr val="CCCCCC"/>
                </a:solidFill>
                <a:effectLst/>
                <a:latin typeface="+mn-lt"/>
              </a:rPr>
              <a:t>() </a:t>
            </a:r>
            <a:r>
              <a:rPr lang="en-US" sz="1200" b="0" dirty="0">
                <a:solidFill>
                  <a:srgbClr val="D4D4D4"/>
                </a:solidFill>
                <a:effectLst/>
                <a:latin typeface="+mn-lt"/>
              </a:rPr>
              <a:t>&gt;=</a:t>
            </a:r>
            <a:r>
              <a:rPr lang="en-US" sz="1200" b="0" dirty="0">
                <a:solidFill>
                  <a:srgbClr val="CCCCCC"/>
                </a:solidFill>
                <a:effectLst/>
                <a:latin typeface="+mn-lt"/>
              </a:rPr>
              <a:t> </a:t>
            </a:r>
            <a:r>
              <a:rPr lang="en-US" sz="1200" b="0" dirty="0">
                <a:solidFill>
                  <a:srgbClr val="B5CEA8"/>
                </a:solidFill>
                <a:effectLst/>
                <a:latin typeface="+mn-lt"/>
              </a:rPr>
              <a:t>10</a:t>
            </a:r>
            <a:r>
              <a:rPr lang="en-US" sz="1200" b="0" dirty="0">
                <a:solidFill>
                  <a:srgbClr val="CCCCCC"/>
                </a:solidFill>
                <a:effectLst/>
                <a:latin typeface="+mn-lt"/>
              </a:rPr>
              <a:t>);</a:t>
            </a:r>
          </a:p>
          <a:p>
            <a:pPr marL="114300" indent="0">
              <a:buNone/>
            </a:pPr>
            <a:r>
              <a:rPr lang="en-US" sz="1200" b="0" dirty="0">
                <a:solidFill>
                  <a:srgbClr val="CCCCCC"/>
                </a:solidFill>
                <a:effectLst/>
                <a:latin typeface="+mn-lt"/>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C398CE26-BEB9-6ED1-996F-5F87720EA0C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224521796"/>
      </p:ext>
    </p:extLst>
  </p:cSld>
  <p:clrMapOvr>
    <a:masterClrMapping/>
  </p:clrMapOvr>
  <mc:AlternateContent xmlns:mc="http://schemas.openxmlformats.org/markup-compatibility/2006">
    <mc:Choice xmlns:p14="http://schemas.microsoft.com/office/powerpoint/2010/main" Requires="p14">
      <p:transition spd="slow" p14:dur="2000" advTm="43943"/>
    </mc:Choice>
    <mc:Fallback>
      <p:transition spd="slow" advTm="43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165</TotalTime>
  <Words>1738</Words>
  <Application>Microsoft Macintosh PowerPoint</Application>
  <PresentationFormat>Widescreen</PresentationFormat>
  <Paragraphs>153</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Times New Roman</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Farrell, William</cp:lastModifiedBy>
  <cp:revision>9</cp:revision>
  <dcterms:created xsi:type="dcterms:W3CDTF">2020-08-19T17:59:24Z</dcterms:created>
  <dcterms:modified xsi:type="dcterms:W3CDTF">2024-02-25T20:25:39Z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